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8" r:id="rId3"/>
    <p:sldId id="257" r:id="rId4"/>
    <p:sldId id="264" r:id="rId5"/>
    <p:sldId id="261" r:id="rId6"/>
    <p:sldId id="258" r:id="rId7"/>
    <p:sldId id="267" r:id="rId8"/>
    <p:sldId id="266"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115" autoAdjust="0"/>
  </p:normalViewPr>
  <p:slideViewPr>
    <p:cSldViewPr snapToGrid="0">
      <p:cViewPr varScale="1">
        <p:scale>
          <a:sx n="56" d="100"/>
          <a:sy n="56" d="100"/>
        </p:scale>
        <p:origin x="12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hyperlink" Target="https://www.vdh.virginia.gov/immunization/requirements"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vdh.virginia.gov/immunization/requirement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A25E6C-4D81-4B18-8B7A-E09AFD857EE7}"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8BBD2466-8E06-44D7-85B1-694AC6CDB8EE}">
      <dgm:prSet/>
      <dgm:spPr/>
      <dgm:t>
        <a:bodyPr/>
        <a:lstStyle/>
        <a:p>
          <a:pPr rtl="0"/>
          <a:r>
            <a:rPr lang="en-US"/>
            <a:t>Resources</a:t>
          </a:r>
        </a:p>
      </dgm:t>
    </dgm:pt>
    <dgm:pt modelId="{71592AED-B9F6-47E4-881C-AF38806664A9}" type="parTrans" cxnId="{CFA7FEE5-8DDA-4F75-BE07-994EF95DDC32}">
      <dgm:prSet/>
      <dgm:spPr/>
      <dgm:t>
        <a:bodyPr/>
        <a:lstStyle/>
        <a:p>
          <a:endParaRPr lang="en-US"/>
        </a:p>
      </dgm:t>
    </dgm:pt>
    <dgm:pt modelId="{9EA2D716-C3B2-4B37-A9F3-54B928AE5F64}" type="sibTrans" cxnId="{CFA7FEE5-8DDA-4F75-BE07-994EF95DDC32}">
      <dgm:prSet/>
      <dgm:spPr/>
      <dgm:t>
        <a:bodyPr/>
        <a:lstStyle/>
        <a:p>
          <a:endParaRPr lang="en-US"/>
        </a:p>
      </dgm:t>
    </dgm:pt>
    <dgm:pt modelId="{DF344864-EDC0-4AC1-8D17-FC9E39AAE2F2}">
      <dgm:prSet/>
      <dgm:spPr/>
      <dgm:t>
        <a:bodyPr/>
        <a:lstStyle/>
        <a:p>
          <a:pPr rtl="0"/>
          <a:r>
            <a:rPr lang="en-US"/>
            <a:t>Exemptions</a:t>
          </a:r>
        </a:p>
      </dgm:t>
    </dgm:pt>
    <dgm:pt modelId="{B945FD1A-58E6-48BA-BC98-B74EB2793FAF}" type="parTrans" cxnId="{9BF466EE-D840-4935-998D-2CE1C1598CC0}">
      <dgm:prSet/>
      <dgm:spPr/>
      <dgm:t>
        <a:bodyPr/>
        <a:lstStyle/>
        <a:p>
          <a:endParaRPr lang="en-US"/>
        </a:p>
      </dgm:t>
    </dgm:pt>
    <dgm:pt modelId="{1B2F660D-0C17-4F1B-8C72-3A8511B49665}" type="sibTrans" cxnId="{9BF466EE-D840-4935-998D-2CE1C1598CC0}">
      <dgm:prSet/>
      <dgm:spPr/>
      <dgm:t>
        <a:bodyPr/>
        <a:lstStyle/>
        <a:p>
          <a:endParaRPr lang="en-US"/>
        </a:p>
      </dgm:t>
    </dgm:pt>
    <dgm:pt modelId="{1C59A565-56E3-442A-B821-9070766DA1A4}">
      <dgm:prSet/>
      <dgm:spPr/>
      <dgm:t>
        <a:bodyPr/>
        <a:lstStyle/>
        <a:p>
          <a:pPr rtl="0"/>
          <a:r>
            <a:rPr lang="en-US"/>
            <a:t>Virginia Immunzation Requirements</a:t>
          </a:r>
        </a:p>
      </dgm:t>
    </dgm:pt>
    <dgm:pt modelId="{061048A2-A5F0-44A9-A664-C27406F1FEDF}" type="parTrans" cxnId="{825E6C4E-EE64-45B7-97D0-0ABF7003C497}">
      <dgm:prSet/>
      <dgm:spPr/>
      <dgm:t>
        <a:bodyPr/>
        <a:lstStyle/>
        <a:p>
          <a:endParaRPr lang="en-US"/>
        </a:p>
      </dgm:t>
    </dgm:pt>
    <dgm:pt modelId="{02722EA3-E59E-4CAE-AFE0-82E390252D39}" type="sibTrans" cxnId="{825E6C4E-EE64-45B7-97D0-0ABF7003C497}">
      <dgm:prSet/>
      <dgm:spPr/>
      <dgm:t>
        <a:bodyPr/>
        <a:lstStyle/>
        <a:p>
          <a:endParaRPr lang="en-US"/>
        </a:p>
      </dgm:t>
    </dgm:pt>
    <dgm:pt modelId="{2C73ED66-9359-4AD9-8C19-B068E6867A39}" type="pres">
      <dgm:prSet presAssocID="{61A25E6C-4D81-4B18-8B7A-E09AFD857EE7}" presName="cycle" presStyleCnt="0">
        <dgm:presLayoutVars>
          <dgm:dir/>
          <dgm:resizeHandles val="exact"/>
        </dgm:presLayoutVars>
      </dgm:prSet>
      <dgm:spPr/>
    </dgm:pt>
    <dgm:pt modelId="{0A55216D-F53F-49ED-84AF-685177DD8DAC}" type="pres">
      <dgm:prSet presAssocID="{8BBD2466-8E06-44D7-85B1-694AC6CDB8EE}" presName="node" presStyleLbl="node1" presStyleIdx="0" presStyleCnt="3">
        <dgm:presLayoutVars>
          <dgm:bulletEnabled val="1"/>
        </dgm:presLayoutVars>
      </dgm:prSet>
      <dgm:spPr/>
    </dgm:pt>
    <dgm:pt modelId="{CE31D882-6568-433C-B567-BB1D66FB941C}" type="pres">
      <dgm:prSet presAssocID="{9EA2D716-C3B2-4B37-A9F3-54B928AE5F64}" presName="sibTrans" presStyleLbl="sibTrans2D1" presStyleIdx="0" presStyleCnt="3"/>
      <dgm:spPr/>
    </dgm:pt>
    <dgm:pt modelId="{052A8259-448D-4997-81F4-86694B45A90F}" type="pres">
      <dgm:prSet presAssocID="{9EA2D716-C3B2-4B37-A9F3-54B928AE5F64}" presName="connectorText" presStyleLbl="sibTrans2D1" presStyleIdx="0" presStyleCnt="3"/>
      <dgm:spPr/>
    </dgm:pt>
    <dgm:pt modelId="{4B315A83-18A2-431E-83D7-37338EEDF0AB}" type="pres">
      <dgm:prSet presAssocID="{DF344864-EDC0-4AC1-8D17-FC9E39AAE2F2}" presName="node" presStyleLbl="node1" presStyleIdx="1" presStyleCnt="3">
        <dgm:presLayoutVars>
          <dgm:bulletEnabled val="1"/>
        </dgm:presLayoutVars>
      </dgm:prSet>
      <dgm:spPr/>
    </dgm:pt>
    <dgm:pt modelId="{27E44E00-DB0E-4A61-9118-5777EB58A03A}" type="pres">
      <dgm:prSet presAssocID="{1B2F660D-0C17-4F1B-8C72-3A8511B49665}" presName="sibTrans" presStyleLbl="sibTrans2D1" presStyleIdx="1" presStyleCnt="3"/>
      <dgm:spPr/>
    </dgm:pt>
    <dgm:pt modelId="{FC62B7FB-9D85-4FD0-A5E8-6549566EBDF9}" type="pres">
      <dgm:prSet presAssocID="{1B2F660D-0C17-4F1B-8C72-3A8511B49665}" presName="connectorText" presStyleLbl="sibTrans2D1" presStyleIdx="1" presStyleCnt="3"/>
      <dgm:spPr/>
    </dgm:pt>
    <dgm:pt modelId="{FC401A99-1533-4465-856D-8413EE6FB1F1}" type="pres">
      <dgm:prSet presAssocID="{1C59A565-56E3-442A-B821-9070766DA1A4}" presName="node" presStyleLbl="node1" presStyleIdx="2" presStyleCnt="3">
        <dgm:presLayoutVars>
          <dgm:bulletEnabled val="1"/>
        </dgm:presLayoutVars>
      </dgm:prSet>
      <dgm:spPr/>
    </dgm:pt>
    <dgm:pt modelId="{B02D1FA2-37C7-495E-94E6-E452608AF972}" type="pres">
      <dgm:prSet presAssocID="{02722EA3-E59E-4CAE-AFE0-82E390252D39}" presName="sibTrans" presStyleLbl="sibTrans2D1" presStyleIdx="2" presStyleCnt="3"/>
      <dgm:spPr/>
    </dgm:pt>
    <dgm:pt modelId="{727109BA-7418-42A7-A3E8-69977C506B35}" type="pres">
      <dgm:prSet presAssocID="{02722EA3-E59E-4CAE-AFE0-82E390252D39}" presName="connectorText" presStyleLbl="sibTrans2D1" presStyleIdx="2" presStyleCnt="3"/>
      <dgm:spPr/>
    </dgm:pt>
  </dgm:ptLst>
  <dgm:cxnLst>
    <dgm:cxn modelId="{0EDE7B0D-8806-4184-90F3-77DED53E1CC6}" type="presOf" srcId="{1C59A565-56E3-442A-B821-9070766DA1A4}" destId="{FC401A99-1533-4465-856D-8413EE6FB1F1}" srcOrd="0" destOrd="0" presId="urn:microsoft.com/office/officeart/2005/8/layout/cycle2"/>
    <dgm:cxn modelId="{53603825-536F-4D4C-B2D6-4C83A699C766}" type="presOf" srcId="{9EA2D716-C3B2-4B37-A9F3-54B928AE5F64}" destId="{CE31D882-6568-433C-B567-BB1D66FB941C}" srcOrd="0" destOrd="0" presId="urn:microsoft.com/office/officeart/2005/8/layout/cycle2"/>
    <dgm:cxn modelId="{6C01A637-C9F1-4E9B-A114-036C875B42A1}" type="presOf" srcId="{1B2F660D-0C17-4F1B-8C72-3A8511B49665}" destId="{27E44E00-DB0E-4A61-9118-5777EB58A03A}" srcOrd="0" destOrd="0" presId="urn:microsoft.com/office/officeart/2005/8/layout/cycle2"/>
    <dgm:cxn modelId="{1A54D63D-C506-4A99-9247-ABAB301AA973}" type="presOf" srcId="{1B2F660D-0C17-4F1B-8C72-3A8511B49665}" destId="{FC62B7FB-9D85-4FD0-A5E8-6549566EBDF9}" srcOrd="1" destOrd="0" presId="urn:microsoft.com/office/officeart/2005/8/layout/cycle2"/>
    <dgm:cxn modelId="{563A5C4B-5FEE-47BF-8C9E-E5AF30D1C068}" type="presOf" srcId="{8BBD2466-8E06-44D7-85B1-694AC6CDB8EE}" destId="{0A55216D-F53F-49ED-84AF-685177DD8DAC}" srcOrd="0" destOrd="0" presId="urn:microsoft.com/office/officeart/2005/8/layout/cycle2"/>
    <dgm:cxn modelId="{7476194C-3C5C-4C01-AB85-AD7E250B6FF5}" type="presOf" srcId="{02722EA3-E59E-4CAE-AFE0-82E390252D39}" destId="{B02D1FA2-37C7-495E-94E6-E452608AF972}" srcOrd="0" destOrd="0" presId="urn:microsoft.com/office/officeart/2005/8/layout/cycle2"/>
    <dgm:cxn modelId="{825E6C4E-EE64-45B7-97D0-0ABF7003C497}" srcId="{61A25E6C-4D81-4B18-8B7A-E09AFD857EE7}" destId="{1C59A565-56E3-442A-B821-9070766DA1A4}" srcOrd="2" destOrd="0" parTransId="{061048A2-A5F0-44A9-A664-C27406F1FEDF}" sibTransId="{02722EA3-E59E-4CAE-AFE0-82E390252D39}"/>
    <dgm:cxn modelId="{18EC1E70-9804-436A-A315-45B5F11A1E40}" type="presOf" srcId="{DF344864-EDC0-4AC1-8D17-FC9E39AAE2F2}" destId="{4B315A83-18A2-431E-83D7-37338EEDF0AB}" srcOrd="0" destOrd="0" presId="urn:microsoft.com/office/officeart/2005/8/layout/cycle2"/>
    <dgm:cxn modelId="{5223B8C4-87A8-437C-8ADB-43DBE96C86C0}" type="presOf" srcId="{02722EA3-E59E-4CAE-AFE0-82E390252D39}" destId="{727109BA-7418-42A7-A3E8-69977C506B35}" srcOrd="1" destOrd="0" presId="urn:microsoft.com/office/officeart/2005/8/layout/cycle2"/>
    <dgm:cxn modelId="{CFA7FEE5-8DDA-4F75-BE07-994EF95DDC32}" srcId="{61A25E6C-4D81-4B18-8B7A-E09AFD857EE7}" destId="{8BBD2466-8E06-44D7-85B1-694AC6CDB8EE}" srcOrd="0" destOrd="0" parTransId="{71592AED-B9F6-47E4-881C-AF38806664A9}" sibTransId="{9EA2D716-C3B2-4B37-A9F3-54B928AE5F64}"/>
    <dgm:cxn modelId="{9BF466EE-D840-4935-998D-2CE1C1598CC0}" srcId="{61A25E6C-4D81-4B18-8B7A-E09AFD857EE7}" destId="{DF344864-EDC0-4AC1-8D17-FC9E39AAE2F2}" srcOrd="1" destOrd="0" parTransId="{B945FD1A-58E6-48BA-BC98-B74EB2793FAF}" sibTransId="{1B2F660D-0C17-4F1B-8C72-3A8511B49665}"/>
    <dgm:cxn modelId="{CA9B41F3-2853-4DC9-BFCC-9706BF94107F}" type="presOf" srcId="{9EA2D716-C3B2-4B37-A9F3-54B928AE5F64}" destId="{052A8259-448D-4997-81F4-86694B45A90F}" srcOrd="1" destOrd="0" presId="urn:microsoft.com/office/officeart/2005/8/layout/cycle2"/>
    <dgm:cxn modelId="{81D75AFD-03CE-403D-AF42-9CC7C46CAE5E}" type="presOf" srcId="{61A25E6C-4D81-4B18-8B7A-E09AFD857EE7}" destId="{2C73ED66-9359-4AD9-8C19-B068E6867A39}" srcOrd="0" destOrd="0" presId="urn:microsoft.com/office/officeart/2005/8/layout/cycle2"/>
    <dgm:cxn modelId="{55256BF1-1D53-442B-B428-8E5ADBA1EB17}" type="presParOf" srcId="{2C73ED66-9359-4AD9-8C19-B068E6867A39}" destId="{0A55216D-F53F-49ED-84AF-685177DD8DAC}" srcOrd="0" destOrd="0" presId="urn:microsoft.com/office/officeart/2005/8/layout/cycle2"/>
    <dgm:cxn modelId="{E6B1A0CB-29AB-4251-95E6-864DE57F29BC}" type="presParOf" srcId="{2C73ED66-9359-4AD9-8C19-B068E6867A39}" destId="{CE31D882-6568-433C-B567-BB1D66FB941C}" srcOrd="1" destOrd="0" presId="urn:microsoft.com/office/officeart/2005/8/layout/cycle2"/>
    <dgm:cxn modelId="{2F907F39-1D91-4225-AEE0-72386C7E9503}" type="presParOf" srcId="{CE31D882-6568-433C-B567-BB1D66FB941C}" destId="{052A8259-448D-4997-81F4-86694B45A90F}" srcOrd="0" destOrd="0" presId="urn:microsoft.com/office/officeart/2005/8/layout/cycle2"/>
    <dgm:cxn modelId="{B56188CD-135C-4E0D-9CE9-6ECAED57F45A}" type="presParOf" srcId="{2C73ED66-9359-4AD9-8C19-B068E6867A39}" destId="{4B315A83-18A2-431E-83D7-37338EEDF0AB}" srcOrd="2" destOrd="0" presId="urn:microsoft.com/office/officeart/2005/8/layout/cycle2"/>
    <dgm:cxn modelId="{6A331CE6-078F-4601-ACF0-75AA6129DECF}" type="presParOf" srcId="{2C73ED66-9359-4AD9-8C19-B068E6867A39}" destId="{27E44E00-DB0E-4A61-9118-5777EB58A03A}" srcOrd="3" destOrd="0" presId="urn:microsoft.com/office/officeart/2005/8/layout/cycle2"/>
    <dgm:cxn modelId="{CC721F50-FF02-423A-BA78-06F7B6FF7BCF}" type="presParOf" srcId="{27E44E00-DB0E-4A61-9118-5777EB58A03A}" destId="{FC62B7FB-9D85-4FD0-A5E8-6549566EBDF9}" srcOrd="0" destOrd="0" presId="urn:microsoft.com/office/officeart/2005/8/layout/cycle2"/>
    <dgm:cxn modelId="{50A371A1-7CBF-4C2D-80FD-F0C406EB03FA}" type="presParOf" srcId="{2C73ED66-9359-4AD9-8C19-B068E6867A39}" destId="{FC401A99-1533-4465-856D-8413EE6FB1F1}" srcOrd="4" destOrd="0" presId="urn:microsoft.com/office/officeart/2005/8/layout/cycle2"/>
    <dgm:cxn modelId="{DBF6AAB3-8B91-48A4-80FC-A31D30C0923B}" type="presParOf" srcId="{2C73ED66-9359-4AD9-8C19-B068E6867A39}" destId="{B02D1FA2-37C7-495E-94E6-E452608AF972}" srcOrd="5" destOrd="0" presId="urn:microsoft.com/office/officeart/2005/8/layout/cycle2"/>
    <dgm:cxn modelId="{59723D21-33BE-4830-94E1-5A3103ED7398}" type="presParOf" srcId="{B02D1FA2-37C7-495E-94E6-E452608AF972}" destId="{727109BA-7418-42A7-A3E8-69977C506B3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8C3BBF-5F2F-4C3A-9128-A8B62628337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9A08D73-5E1A-49E0-904C-99F3399C50D2}">
      <dgm:prSet/>
      <dgm:spPr/>
      <dgm:t>
        <a:bodyPr/>
        <a:lstStyle/>
        <a:p>
          <a:pPr algn="ctr" rtl="0"/>
          <a:r>
            <a:rPr lang="en-US" dirty="0"/>
            <a:t>VDH Webpage </a:t>
          </a:r>
        </a:p>
      </dgm:t>
    </dgm:pt>
    <dgm:pt modelId="{DC4B9356-5B63-40D6-84D3-E4ECBA44F4E9}" type="parTrans" cxnId="{B49EA759-BB54-402C-BFDA-6CF661933106}">
      <dgm:prSet/>
      <dgm:spPr/>
      <dgm:t>
        <a:bodyPr/>
        <a:lstStyle/>
        <a:p>
          <a:endParaRPr lang="en-US"/>
        </a:p>
      </dgm:t>
    </dgm:pt>
    <dgm:pt modelId="{2714BA84-6D62-4ECA-89A8-941BBFC5D890}" type="sibTrans" cxnId="{B49EA759-BB54-402C-BFDA-6CF661933106}">
      <dgm:prSet/>
      <dgm:spPr/>
      <dgm:t>
        <a:bodyPr/>
        <a:lstStyle/>
        <a:p>
          <a:endParaRPr lang="en-US"/>
        </a:p>
      </dgm:t>
    </dgm:pt>
    <dgm:pt modelId="{273F9AE9-094F-4537-AF20-7548F3039DD8}">
      <dgm:prSet custT="1"/>
      <dgm:spPr/>
      <dgm:t>
        <a:bodyPr/>
        <a:lstStyle/>
        <a:p>
          <a:pPr rtl="0"/>
          <a:r>
            <a:rPr lang="en-US" sz="2000" dirty="0"/>
            <a:t>Provides information on school-required vaccines </a:t>
          </a:r>
        </a:p>
      </dgm:t>
    </dgm:pt>
    <dgm:pt modelId="{EFE817E7-4903-4164-858C-FDA3601627C4}" type="parTrans" cxnId="{BCEE86D8-6417-432E-AB29-B60FF4DBE147}">
      <dgm:prSet/>
      <dgm:spPr/>
      <dgm:t>
        <a:bodyPr/>
        <a:lstStyle/>
        <a:p>
          <a:endParaRPr lang="en-US"/>
        </a:p>
      </dgm:t>
    </dgm:pt>
    <dgm:pt modelId="{95A8A7B1-2380-47C6-99D1-24EF73BA2F42}" type="sibTrans" cxnId="{BCEE86D8-6417-432E-AB29-B60FF4DBE147}">
      <dgm:prSet/>
      <dgm:spPr/>
      <dgm:t>
        <a:bodyPr/>
        <a:lstStyle/>
        <a:p>
          <a:endParaRPr lang="en-US"/>
        </a:p>
      </dgm:t>
    </dgm:pt>
    <dgm:pt modelId="{B4DB128D-EA4E-448E-9614-DADCCA1A457F}">
      <dgm:prSet custT="1"/>
      <dgm:spPr/>
      <dgm:t>
        <a:bodyPr/>
        <a:lstStyle/>
        <a:p>
          <a:pPr rtl="0"/>
          <a:r>
            <a:rPr lang="en-US" sz="2000" dirty="0"/>
            <a:t>Provides immunization resources</a:t>
          </a:r>
        </a:p>
      </dgm:t>
    </dgm:pt>
    <dgm:pt modelId="{5ECEE146-B9AF-4B48-8CCD-42AF59C3C74D}" type="parTrans" cxnId="{F71175BD-C4D5-4303-83B2-E382BEFD760C}">
      <dgm:prSet/>
      <dgm:spPr/>
      <dgm:t>
        <a:bodyPr/>
        <a:lstStyle/>
        <a:p>
          <a:endParaRPr lang="en-US"/>
        </a:p>
      </dgm:t>
    </dgm:pt>
    <dgm:pt modelId="{6E311614-FE26-40BE-B34E-85BBAC2AB8A6}" type="sibTrans" cxnId="{F71175BD-C4D5-4303-83B2-E382BEFD760C}">
      <dgm:prSet/>
      <dgm:spPr/>
      <dgm:t>
        <a:bodyPr/>
        <a:lstStyle/>
        <a:p>
          <a:endParaRPr lang="en-US"/>
        </a:p>
      </dgm:t>
    </dgm:pt>
    <dgm:pt modelId="{2B8AC1C8-87F6-4089-96F3-B472F44565F9}">
      <dgm:prSet custT="1"/>
      <dgm:spPr/>
      <dgm:t>
        <a:bodyPr/>
        <a:lstStyle/>
        <a:p>
          <a:pPr rtl="0"/>
          <a:r>
            <a:rPr lang="en-US" sz="2000" dirty="0"/>
            <a:t>ex: Supplemental Guidance for school-required vaccines, School Entrance Health Form, Religious Exemption Form, etc.</a:t>
          </a:r>
        </a:p>
      </dgm:t>
    </dgm:pt>
    <dgm:pt modelId="{1EC2FF69-570A-4BFD-9D86-4FE22842E0DD}" type="parTrans" cxnId="{6E2A9D73-FC92-4B45-8370-012E329CEAB0}">
      <dgm:prSet/>
      <dgm:spPr/>
      <dgm:t>
        <a:bodyPr/>
        <a:lstStyle/>
        <a:p>
          <a:endParaRPr lang="en-US"/>
        </a:p>
      </dgm:t>
    </dgm:pt>
    <dgm:pt modelId="{7C50E6BD-933C-4664-A3E0-2B40F3A064A0}" type="sibTrans" cxnId="{6E2A9D73-FC92-4B45-8370-012E329CEAB0}">
      <dgm:prSet/>
      <dgm:spPr/>
      <dgm:t>
        <a:bodyPr/>
        <a:lstStyle/>
        <a:p>
          <a:endParaRPr lang="en-US"/>
        </a:p>
      </dgm:t>
    </dgm:pt>
    <dgm:pt modelId="{BD6F8368-FA52-4B46-BBE8-1817F4C26C6F}">
      <dgm:prSet custT="1"/>
      <dgm:spPr/>
      <dgm:t>
        <a:bodyPr/>
        <a:lstStyle/>
        <a:p>
          <a:pPr rtl="0"/>
          <a:r>
            <a:rPr lang="en-US" sz="2000" dirty="0"/>
            <a:t>Also, provides the Virginia code related to Immunizations</a:t>
          </a:r>
        </a:p>
      </dgm:t>
    </dgm:pt>
    <dgm:pt modelId="{E931689D-D035-4D13-B7C7-34FCF57D4E24}" type="parTrans" cxnId="{08260A65-99F0-412B-B70A-22A8F1C1695A}">
      <dgm:prSet/>
      <dgm:spPr/>
      <dgm:t>
        <a:bodyPr/>
        <a:lstStyle/>
        <a:p>
          <a:endParaRPr lang="en-US"/>
        </a:p>
      </dgm:t>
    </dgm:pt>
    <dgm:pt modelId="{680BA205-887C-432A-98BD-E5AFEAFBCC00}" type="sibTrans" cxnId="{08260A65-99F0-412B-B70A-22A8F1C1695A}">
      <dgm:prSet/>
      <dgm:spPr/>
      <dgm:t>
        <a:bodyPr/>
        <a:lstStyle/>
        <a:p>
          <a:endParaRPr lang="en-US"/>
        </a:p>
      </dgm:t>
    </dgm:pt>
    <dgm:pt modelId="{53FE21DE-C9AB-4AD5-A144-0886449E4CA9}">
      <dgm:prSet custT="1"/>
      <dgm:spPr/>
      <dgm:t>
        <a:bodyPr/>
        <a:lstStyle/>
        <a:p>
          <a:pPr rtl="0"/>
          <a:r>
            <a:rPr lang="en-US" sz="2000" dirty="0"/>
            <a:t>HPV Information for nurses and parents</a:t>
          </a:r>
        </a:p>
      </dgm:t>
    </dgm:pt>
    <dgm:pt modelId="{DBE6C9ED-7EAB-4880-A29A-BC6BAF9995E9}" type="parTrans" cxnId="{1DB91DFF-DECB-42AB-BDA7-629BFFE5EE2B}">
      <dgm:prSet/>
      <dgm:spPr/>
      <dgm:t>
        <a:bodyPr/>
        <a:lstStyle/>
        <a:p>
          <a:endParaRPr lang="en-US"/>
        </a:p>
      </dgm:t>
    </dgm:pt>
    <dgm:pt modelId="{64E6B77D-D948-4C11-8706-F5FD7E2ACF79}" type="sibTrans" cxnId="{1DB91DFF-DECB-42AB-BDA7-629BFFE5EE2B}">
      <dgm:prSet/>
      <dgm:spPr/>
      <dgm:t>
        <a:bodyPr/>
        <a:lstStyle/>
        <a:p>
          <a:endParaRPr lang="en-US"/>
        </a:p>
      </dgm:t>
    </dgm:pt>
    <dgm:pt modelId="{3359EB7E-B181-4025-A21C-2F9B4043EC92}">
      <dgm:prSet custT="1"/>
      <dgm:spPr/>
      <dgm:t>
        <a:bodyPr/>
        <a:lstStyle/>
        <a:p>
          <a:pPr rtl="0"/>
          <a:r>
            <a:rPr lang="en-US" sz="1050" dirty="0">
              <a:hlinkClick xmlns:r="http://schemas.openxmlformats.org/officeDocument/2006/relationships" r:id="rId1"/>
            </a:rPr>
            <a:t>https://www.vdh.virginia.gov/immunization/requirements</a:t>
          </a:r>
          <a:endParaRPr lang="en-US" sz="2000" dirty="0"/>
        </a:p>
      </dgm:t>
    </dgm:pt>
    <dgm:pt modelId="{31FD86C6-FF32-407C-B079-328CEEBDEAB3}" type="parTrans" cxnId="{6D6252E0-5304-413F-AEC9-DA0817955007}">
      <dgm:prSet/>
      <dgm:spPr/>
      <dgm:t>
        <a:bodyPr/>
        <a:lstStyle/>
        <a:p>
          <a:endParaRPr lang="en-US"/>
        </a:p>
      </dgm:t>
    </dgm:pt>
    <dgm:pt modelId="{8C7E5C2B-AE36-480D-808D-F376DF1B9CB4}" type="sibTrans" cxnId="{6D6252E0-5304-413F-AEC9-DA0817955007}">
      <dgm:prSet/>
      <dgm:spPr/>
      <dgm:t>
        <a:bodyPr/>
        <a:lstStyle/>
        <a:p>
          <a:endParaRPr lang="en-US"/>
        </a:p>
      </dgm:t>
    </dgm:pt>
    <dgm:pt modelId="{A5C3B42A-3585-4D32-8418-54B9114F2FE4}" type="pres">
      <dgm:prSet presAssocID="{F28C3BBF-5F2F-4C3A-9128-A8B626283376}" presName="linear" presStyleCnt="0">
        <dgm:presLayoutVars>
          <dgm:animLvl val="lvl"/>
          <dgm:resizeHandles val="exact"/>
        </dgm:presLayoutVars>
      </dgm:prSet>
      <dgm:spPr/>
    </dgm:pt>
    <dgm:pt modelId="{EE275219-6EDD-4A0A-AAAB-78137AD59218}" type="pres">
      <dgm:prSet presAssocID="{49A08D73-5E1A-49E0-904C-99F3399C50D2}" presName="parentText" presStyleLbl="node1" presStyleIdx="0" presStyleCnt="1" custScaleX="47205" custScaleY="62870" custLinFactNeighborX="-25305" custLinFactNeighborY="-11082">
        <dgm:presLayoutVars>
          <dgm:chMax val="0"/>
          <dgm:bulletEnabled val="1"/>
        </dgm:presLayoutVars>
      </dgm:prSet>
      <dgm:spPr/>
    </dgm:pt>
    <dgm:pt modelId="{E48C34E4-D6B9-4AB4-9A9B-96DA1AE37D14}" type="pres">
      <dgm:prSet presAssocID="{49A08D73-5E1A-49E0-904C-99F3399C50D2}" presName="childText" presStyleLbl="revTx" presStyleIdx="0" presStyleCnt="1" custLinFactNeighborX="0" custLinFactNeighborY="-9786">
        <dgm:presLayoutVars>
          <dgm:bulletEnabled val="1"/>
        </dgm:presLayoutVars>
      </dgm:prSet>
      <dgm:spPr/>
    </dgm:pt>
  </dgm:ptLst>
  <dgm:cxnLst>
    <dgm:cxn modelId="{1765D91C-918C-4BB9-B53E-CE80C4B364DE}" type="presOf" srcId="{B4DB128D-EA4E-448E-9614-DADCCA1A457F}" destId="{E48C34E4-D6B9-4AB4-9A9B-96DA1AE37D14}" srcOrd="0" destOrd="1" presId="urn:microsoft.com/office/officeart/2005/8/layout/vList2"/>
    <dgm:cxn modelId="{5487C827-B6FC-4B2C-84AD-7FF2C68B7D22}" type="presOf" srcId="{2B8AC1C8-87F6-4089-96F3-B472F44565F9}" destId="{E48C34E4-D6B9-4AB4-9A9B-96DA1AE37D14}" srcOrd="0" destOrd="2" presId="urn:microsoft.com/office/officeart/2005/8/layout/vList2"/>
    <dgm:cxn modelId="{BE9D172D-9298-4192-9692-4FCFC8C658F7}" type="presOf" srcId="{49A08D73-5E1A-49E0-904C-99F3399C50D2}" destId="{EE275219-6EDD-4A0A-AAAB-78137AD59218}" srcOrd="0" destOrd="0" presId="urn:microsoft.com/office/officeart/2005/8/layout/vList2"/>
    <dgm:cxn modelId="{E52BB844-C691-4064-8368-3CEDE0CD8C71}" type="presOf" srcId="{3359EB7E-B181-4025-A21C-2F9B4043EC92}" destId="{E48C34E4-D6B9-4AB4-9A9B-96DA1AE37D14}" srcOrd="0" destOrd="5" presId="urn:microsoft.com/office/officeart/2005/8/layout/vList2"/>
    <dgm:cxn modelId="{08260A65-99F0-412B-B70A-22A8F1C1695A}" srcId="{49A08D73-5E1A-49E0-904C-99F3399C50D2}" destId="{BD6F8368-FA52-4B46-BBE8-1817F4C26C6F}" srcOrd="3" destOrd="0" parTransId="{E931689D-D035-4D13-B7C7-34FCF57D4E24}" sibTransId="{680BA205-887C-432A-98BD-E5AFEAFBCC00}"/>
    <dgm:cxn modelId="{6E2A9D73-FC92-4B45-8370-012E329CEAB0}" srcId="{B4DB128D-EA4E-448E-9614-DADCCA1A457F}" destId="{2B8AC1C8-87F6-4089-96F3-B472F44565F9}" srcOrd="0" destOrd="0" parTransId="{1EC2FF69-570A-4BFD-9D86-4FE22842E0DD}" sibTransId="{7C50E6BD-933C-4664-A3E0-2B40F3A064A0}"/>
    <dgm:cxn modelId="{B49EA759-BB54-402C-BFDA-6CF661933106}" srcId="{F28C3BBF-5F2F-4C3A-9128-A8B626283376}" destId="{49A08D73-5E1A-49E0-904C-99F3399C50D2}" srcOrd="0" destOrd="0" parTransId="{DC4B9356-5B63-40D6-84D3-E4ECBA44F4E9}" sibTransId="{2714BA84-6D62-4ECA-89A8-941BBFC5D890}"/>
    <dgm:cxn modelId="{9F4CCFA9-0410-4430-B24A-E9C3630F64C1}" type="presOf" srcId="{BD6F8368-FA52-4B46-BBE8-1817F4C26C6F}" destId="{E48C34E4-D6B9-4AB4-9A9B-96DA1AE37D14}" srcOrd="0" destOrd="4" presId="urn:microsoft.com/office/officeart/2005/8/layout/vList2"/>
    <dgm:cxn modelId="{F71175BD-C4D5-4303-83B2-E382BEFD760C}" srcId="{49A08D73-5E1A-49E0-904C-99F3399C50D2}" destId="{B4DB128D-EA4E-448E-9614-DADCCA1A457F}" srcOrd="1" destOrd="0" parTransId="{5ECEE146-B9AF-4B48-8CCD-42AF59C3C74D}" sibTransId="{6E311614-FE26-40BE-B34E-85BBAC2AB8A6}"/>
    <dgm:cxn modelId="{9319ACD0-6B0F-4660-AEB4-16F39CFC6635}" type="presOf" srcId="{F28C3BBF-5F2F-4C3A-9128-A8B626283376}" destId="{A5C3B42A-3585-4D32-8418-54B9114F2FE4}" srcOrd="0" destOrd="0" presId="urn:microsoft.com/office/officeart/2005/8/layout/vList2"/>
    <dgm:cxn modelId="{BCEE86D8-6417-432E-AB29-B60FF4DBE147}" srcId="{49A08D73-5E1A-49E0-904C-99F3399C50D2}" destId="{273F9AE9-094F-4537-AF20-7548F3039DD8}" srcOrd="0" destOrd="0" parTransId="{EFE817E7-4903-4164-858C-FDA3601627C4}" sibTransId="{95A8A7B1-2380-47C6-99D1-24EF73BA2F42}"/>
    <dgm:cxn modelId="{6D6252E0-5304-413F-AEC9-DA0817955007}" srcId="{49A08D73-5E1A-49E0-904C-99F3399C50D2}" destId="{3359EB7E-B181-4025-A21C-2F9B4043EC92}" srcOrd="4" destOrd="0" parTransId="{31FD86C6-FF32-407C-B079-328CEEBDEAB3}" sibTransId="{8C7E5C2B-AE36-480D-808D-F376DF1B9CB4}"/>
    <dgm:cxn modelId="{1DEAD7EC-E6F5-455E-ABA0-E947338898AB}" type="presOf" srcId="{273F9AE9-094F-4537-AF20-7548F3039DD8}" destId="{E48C34E4-D6B9-4AB4-9A9B-96DA1AE37D14}" srcOrd="0" destOrd="0" presId="urn:microsoft.com/office/officeart/2005/8/layout/vList2"/>
    <dgm:cxn modelId="{DA1D28ED-C15F-4457-85C5-2E5127F0E4DB}" type="presOf" srcId="{53FE21DE-C9AB-4AD5-A144-0886449E4CA9}" destId="{E48C34E4-D6B9-4AB4-9A9B-96DA1AE37D14}" srcOrd="0" destOrd="3" presId="urn:microsoft.com/office/officeart/2005/8/layout/vList2"/>
    <dgm:cxn modelId="{1DB91DFF-DECB-42AB-BDA7-629BFFE5EE2B}" srcId="{49A08D73-5E1A-49E0-904C-99F3399C50D2}" destId="{53FE21DE-C9AB-4AD5-A144-0886449E4CA9}" srcOrd="2" destOrd="0" parTransId="{DBE6C9ED-7EAB-4880-A29A-BC6BAF9995E9}" sibTransId="{64E6B77D-D948-4C11-8706-F5FD7E2ACF79}"/>
    <dgm:cxn modelId="{2553AD5F-5887-49C1-8389-25EBB4BBB76E}" type="presParOf" srcId="{A5C3B42A-3585-4D32-8418-54B9114F2FE4}" destId="{EE275219-6EDD-4A0A-AAAB-78137AD59218}" srcOrd="0" destOrd="0" presId="urn:microsoft.com/office/officeart/2005/8/layout/vList2"/>
    <dgm:cxn modelId="{0A0D6C5C-E965-4F00-8A02-E1366660114F}" type="presParOf" srcId="{A5C3B42A-3585-4D32-8418-54B9114F2FE4}" destId="{E48C34E4-D6B9-4AB4-9A9B-96DA1AE37D14}"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FAF1E7-2C79-4D71-9291-DE3AE6F7E881}"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21D1ED6-D5FE-45C1-B266-6F82C6E04588}">
      <dgm:prSet/>
      <dgm:spPr/>
      <dgm:t>
        <a:bodyPr/>
        <a:lstStyle/>
        <a:p>
          <a:pPr rtl="0"/>
          <a:r>
            <a:rPr lang="en-US"/>
            <a:t>Virginia accepts two types of exemptions: </a:t>
          </a:r>
        </a:p>
      </dgm:t>
    </dgm:pt>
    <dgm:pt modelId="{BD08CE3D-F5B8-4505-917B-D57DC02F211E}" type="parTrans" cxnId="{8C870377-B483-41CE-8E76-121FD67B001D}">
      <dgm:prSet/>
      <dgm:spPr/>
      <dgm:t>
        <a:bodyPr/>
        <a:lstStyle/>
        <a:p>
          <a:endParaRPr lang="en-US"/>
        </a:p>
      </dgm:t>
    </dgm:pt>
    <dgm:pt modelId="{3E2EFD54-047D-4C0E-8EAB-820FF96AC0A8}" type="sibTrans" cxnId="{8C870377-B483-41CE-8E76-121FD67B001D}">
      <dgm:prSet/>
      <dgm:spPr/>
      <dgm:t>
        <a:bodyPr/>
        <a:lstStyle/>
        <a:p>
          <a:endParaRPr lang="en-US"/>
        </a:p>
      </dgm:t>
    </dgm:pt>
    <dgm:pt modelId="{19B3DAE2-77C8-426F-9D4C-1133706AC1C6}">
      <dgm:prSet/>
      <dgm:spPr/>
      <dgm:t>
        <a:bodyPr/>
        <a:lstStyle/>
        <a:p>
          <a:pPr rtl="0"/>
          <a:r>
            <a:rPr lang="en-US"/>
            <a:t>Medical Exemption -</a:t>
          </a:r>
        </a:p>
      </dgm:t>
    </dgm:pt>
    <dgm:pt modelId="{C88E5D26-C5BA-4A4B-92D5-C753F401686B}" type="parTrans" cxnId="{36F2D33F-E679-4BBE-8071-D52D741E09E2}">
      <dgm:prSet/>
      <dgm:spPr/>
      <dgm:t>
        <a:bodyPr/>
        <a:lstStyle/>
        <a:p>
          <a:endParaRPr lang="en-US"/>
        </a:p>
      </dgm:t>
    </dgm:pt>
    <dgm:pt modelId="{4F09E339-EFCA-43A9-AA9E-A3E0CCEB84EA}" type="sibTrans" cxnId="{36F2D33F-E679-4BBE-8071-D52D741E09E2}">
      <dgm:prSet/>
      <dgm:spPr/>
      <dgm:t>
        <a:bodyPr/>
        <a:lstStyle/>
        <a:p>
          <a:endParaRPr lang="en-US"/>
        </a:p>
      </dgm:t>
    </dgm:pt>
    <dgm:pt modelId="{F4C46600-826B-4734-A7F4-E4652EF93301}">
      <dgm:prSet/>
      <dgm:spPr/>
      <dgm:t>
        <a:bodyPr/>
        <a:lstStyle/>
        <a:p>
          <a:pPr rtl="0"/>
          <a:r>
            <a:rPr lang="en-US" dirty="0"/>
            <a:t>The school must have written certification from a physician or a local health department on FORM MCH 213G (which can be found within the School Entrance Health Form) that one or more of the required immunizations may be detrimental to the student’s health. Such certification of medical exemption shall specify the nature and probable duration of the medical condition or circumstance that contraindicates immunization.</a:t>
          </a:r>
        </a:p>
      </dgm:t>
    </dgm:pt>
    <dgm:pt modelId="{03C2ABC6-14FB-443C-A93C-1940857416CA}" type="parTrans" cxnId="{6995ACA1-52DE-4113-A305-403EE9A41BB3}">
      <dgm:prSet/>
      <dgm:spPr/>
      <dgm:t>
        <a:bodyPr/>
        <a:lstStyle/>
        <a:p>
          <a:endParaRPr lang="en-US"/>
        </a:p>
      </dgm:t>
    </dgm:pt>
    <dgm:pt modelId="{4EFC7D13-976F-4219-AB02-B2F5BA15ED14}" type="sibTrans" cxnId="{6995ACA1-52DE-4113-A305-403EE9A41BB3}">
      <dgm:prSet/>
      <dgm:spPr/>
      <dgm:t>
        <a:bodyPr/>
        <a:lstStyle/>
        <a:p>
          <a:endParaRPr lang="en-US"/>
        </a:p>
      </dgm:t>
    </dgm:pt>
    <dgm:pt modelId="{E9D0C6D8-8038-484C-BAD4-A825037A06F0}">
      <dgm:prSet/>
      <dgm:spPr/>
      <dgm:t>
        <a:bodyPr/>
        <a:lstStyle/>
        <a:p>
          <a:pPr rtl="0"/>
          <a:r>
            <a:rPr lang="en-US"/>
            <a:t>Religious Exemption -</a:t>
          </a:r>
        </a:p>
      </dgm:t>
    </dgm:pt>
    <dgm:pt modelId="{AF5819A2-45BC-4B70-B092-761169A0EC35}" type="parTrans" cxnId="{3383695F-320D-4CBD-AB17-D14DC2102B12}">
      <dgm:prSet/>
      <dgm:spPr/>
      <dgm:t>
        <a:bodyPr/>
        <a:lstStyle/>
        <a:p>
          <a:endParaRPr lang="en-US"/>
        </a:p>
      </dgm:t>
    </dgm:pt>
    <dgm:pt modelId="{EABF8635-C0E5-4C90-9D71-EC6D26286384}" type="sibTrans" cxnId="{3383695F-320D-4CBD-AB17-D14DC2102B12}">
      <dgm:prSet/>
      <dgm:spPr/>
      <dgm:t>
        <a:bodyPr/>
        <a:lstStyle/>
        <a:p>
          <a:endParaRPr lang="en-US"/>
        </a:p>
      </dgm:t>
    </dgm:pt>
    <dgm:pt modelId="{47D7F712-CFE7-426A-8528-CCB0D441E25C}">
      <dgm:prSet/>
      <dgm:spPr/>
      <dgm:t>
        <a:bodyPr/>
        <a:lstStyle/>
        <a:p>
          <a:pPr rtl="0"/>
          <a:r>
            <a:rPr lang="en-US"/>
            <a:t>The student’s parent or guardian submits a CERTIFICATE OF RELIGIOUS EXEMPTION (FORM CRE-1), to the admitting official of the school. Form CRE-1 is an affidavit stating that the administration of immunizing agents conflicts with the student’s religious tenets or practices. The CRE-1 must be signed by a </a:t>
          </a:r>
          <a:r>
            <a:rPr lang="en-US" b="1"/>
            <a:t>NOTARY PUBLIC AND STAMPED WITH THE NOTARY’S SEAL </a:t>
          </a:r>
          <a:r>
            <a:rPr lang="en-US"/>
            <a:t>https://www.vdh.virginia.gov/content/uploads/sites/11/2016/04/cre_1.pdf.</a:t>
          </a:r>
        </a:p>
      </dgm:t>
    </dgm:pt>
    <dgm:pt modelId="{579B3251-B15E-4CF6-BE44-38E488398630}" type="parTrans" cxnId="{2A4D1CA3-2398-405E-B198-E1AB10AEFCFC}">
      <dgm:prSet/>
      <dgm:spPr/>
      <dgm:t>
        <a:bodyPr/>
        <a:lstStyle/>
        <a:p>
          <a:endParaRPr lang="en-US"/>
        </a:p>
      </dgm:t>
    </dgm:pt>
    <dgm:pt modelId="{A900499F-004A-47ED-A043-00D1E513E585}" type="sibTrans" cxnId="{2A4D1CA3-2398-405E-B198-E1AB10AEFCFC}">
      <dgm:prSet/>
      <dgm:spPr/>
      <dgm:t>
        <a:bodyPr/>
        <a:lstStyle/>
        <a:p>
          <a:endParaRPr lang="en-US"/>
        </a:p>
      </dgm:t>
    </dgm:pt>
    <dgm:pt modelId="{83ED1926-B384-4D08-B2C7-BB0DD775277B}">
      <dgm:prSet/>
      <dgm:spPr/>
      <dgm:t>
        <a:bodyPr/>
        <a:lstStyle/>
        <a:p>
          <a:pPr rtl="0"/>
          <a:r>
            <a:rPr lang="en-US"/>
            <a:t>Reminder*** Virginia allows </a:t>
          </a:r>
          <a:r>
            <a:rPr lang="en-US" b="1" i="1"/>
            <a:t>only</a:t>
          </a:r>
          <a:r>
            <a:rPr lang="en-US"/>
            <a:t> medical and religious exemptions</a:t>
          </a:r>
          <a:r>
            <a:rPr lang="en-US" b="1"/>
            <a:t>.</a:t>
          </a:r>
          <a:endParaRPr lang="en-US"/>
        </a:p>
      </dgm:t>
    </dgm:pt>
    <dgm:pt modelId="{4E9D9B9F-9ED6-45A3-BA8C-C19C7FAB5D8A}" type="parTrans" cxnId="{4CE132BB-6646-4836-A921-9C482BB0AD4F}">
      <dgm:prSet/>
      <dgm:spPr/>
      <dgm:t>
        <a:bodyPr/>
        <a:lstStyle/>
        <a:p>
          <a:endParaRPr lang="en-US"/>
        </a:p>
      </dgm:t>
    </dgm:pt>
    <dgm:pt modelId="{025B76D7-CDBA-4232-BCF0-7DC6404AAFEB}" type="sibTrans" cxnId="{4CE132BB-6646-4836-A921-9C482BB0AD4F}">
      <dgm:prSet/>
      <dgm:spPr/>
      <dgm:t>
        <a:bodyPr/>
        <a:lstStyle/>
        <a:p>
          <a:endParaRPr lang="en-US"/>
        </a:p>
      </dgm:t>
    </dgm:pt>
    <dgm:pt modelId="{9A862B7A-0EA8-4729-B240-EAE0DEBD9F12}" type="pres">
      <dgm:prSet presAssocID="{E8FAF1E7-2C79-4D71-9291-DE3AE6F7E881}" presName="linear" presStyleCnt="0">
        <dgm:presLayoutVars>
          <dgm:animLvl val="lvl"/>
          <dgm:resizeHandles val="exact"/>
        </dgm:presLayoutVars>
      </dgm:prSet>
      <dgm:spPr/>
    </dgm:pt>
    <dgm:pt modelId="{4660F19D-D7D9-4967-9F7C-5235E77E3943}" type="pres">
      <dgm:prSet presAssocID="{721D1ED6-D5FE-45C1-B266-6F82C6E04588}" presName="parentText" presStyleLbl="node1" presStyleIdx="0" presStyleCnt="4" custLinFactNeighborY="17788">
        <dgm:presLayoutVars>
          <dgm:chMax val="0"/>
          <dgm:bulletEnabled val="1"/>
        </dgm:presLayoutVars>
      </dgm:prSet>
      <dgm:spPr/>
    </dgm:pt>
    <dgm:pt modelId="{437AD20F-80EA-4E9C-A226-142771C0CEA0}" type="pres">
      <dgm:prSet presAssocID="{3E2EFD54-047D-4C0E-8EAB-820FF96AC0A8}" presName="spacer" presStyleCnt="0"/>
      <dgm:spPr/>
    </dgm:pt>
    <dgm:pt modelId="{4264078A-2B5E-454A-89E8-97DF4E9DAD95}" type="pres">
      <dgm:prSet presAssocID="{19B3DAE2-77C8-426F-9D4C-1133706AC1C6}" presName="parentText" presStyleLbl="node1" presStyleIdx="1" presStyleCnt="4">
        <dgm:presLayoutVars>
          <dgm:chMax val="0"/>
          <dgm:bulletEnabled val="1"/>
        </dgm:presLayoutVars>
      </dgm:prSet>
      <dgm:spPr/>
    </dgm:pt>
    <dgm:pt modelId="{5F9691F0-13B8-4BD8-A09D-A346A878EB83}" type="pres">
      <dgm:prSet presAssocID="{19B3DAE2-77C8-426F-9D4C-1133706AC1C6}" presName="childText" presStyleLbl="revTx" presStyleIdx="0" presStyleCnt="2">
        <dgm:presLayoutVars>
          <dgm:bulletEnabled val="1"/>
        </dgm:presLayoutVars>
      </dgm:prSet>
      <dgm:spPr/>
    </dgm:pt>
    <dgm:pt modelId="{4FBC0ABE-4767-4F15-B6AB-D816F79DC788}" type="pres">
      <dgm:prSet presAssocID="{E9D0C6D8-8038-484C-BAD4-A825037A06F0}" presName="parentText" presStyleLbl="node1" presStyleIdx="2" presStyleCnt="4">
        <dgm:presLayoutVars>
          <dgm:chMax val="0"/>
          <dgm:bulletEnabled val="1"/>
        </dgm:presLayoutVars>
      </dgm:prSet>
      <dgm:spPr/>
    </dgm:pt>
    <dgm:pt modelId="{071FDE70-F503-4D32-801F-E02D22C9F974}" type="pres">
      <dgm:prSet presAssocID="{E9D0C6D8-8038-484C-BAD4-A825037A06F0}" presName="childText" presStyleLbl="revTx" presStyleIdx="1" presStyleCnt="2">
        <dgm:presLayoutVars>
          <dgm:bulletEnabled val="1"/>
        </dgm:presLayoutVars>
      </dgm:prSet>
      <dgm:spPr/>
    </dgm:pt>
    <dgm:pt modelId="{B73B291E-7049-4D7E-BFED-E3D9447D0C3F}" type="pres">
      <dgm:prSet presAssocID="{83ED1926-B384-4D08-B2C7-BB0DD775277B}" presName="parentText" presStyleLbl="node1" presStyleIdx="3" presStyleCnt="4">
        <dgm:presLayoutVars>
          <dgm:chMax val="0"/>
          <dgm:bulletEnabled val="1"/>
        </dgm:presLayoutVars>
      </dgm:prSet>
      <dgm:spPr/>
    </dgm:pt>
  </dgm:ptLst>
  <dgm:cxnLst>
    <dgm:cxn modelId="{2DD83F17-11C7-4775-96AF-8DD999FFC225}" type="presOf" srcId="{83ED1926-B384-4D08-B2C7-BB0DD775277B}" destId="{B73B291E-7049-4D7E-BFED-E3D9447D0C3F}" srcOrd="0" destOrd="0" presId="urn:microsoft.com/office/officeart/2005/8/layout/vList2"/>
    <dgm:cxn modelId="{36F2D33F-E679-4BBE-8071-D52D741E09E2}" srcId="{E8FAF1E7-2C79-4D71-9291-DE3AE6F7E881}" destId="{19B3DAE2-77C8-426F-9D4C-1133706AC1C6}" srcOrd="1" destOrd="0" parTransId="{C88E5D26-C5BA-4A4B-92D5-C753F401686B}" sibTransId="{4F09E339-EFCA-43A9-AA9E-A3E0CCEB84EA}"/>
    <dgm:cxn modelId="{3383695F-320D-4CBD-AB17-D14DC2102B12}" srcId="{E8FAF1E7-2C79-4D71-9291-DE3AE6F7E881}" destId="{E9D0C6D8-8038-484C-BAD4-A825037A06F0}" srcOrd="2" destOrd="0" parTransId="{AF5819A2-45BC-4B70-B092-761169A0EC35}" sibTransId="{EABF8635-C0E5-4C90-9D71-EC6D26286384}"/>
    <dgm:cxn modelId="{CB0CDD56-17DC-4358-B0AA-FD02366ABA46}" type="presOf" srcId="{F4C46600-826B-4734-A7F4-E4652EF93301}" destId="{5F9691F0-13B8-4BD8-A09D-A346A878EB83}" srcOrd="0" destOrd="0" presId="urn:microsoft.com/office/officeart/2005/8/layout/vList2"/>
    <dgm:cxn modelId="{8C870377-B483-41CE-8E76-121FD67B001D}" srcId="{E8FAF1E7-2C79-4D71-9291-DE3AE6F7E881}" destId="{721D1ED6-D5FE-45C1-B266-6F82C6E04588}" srcOrd="0" destOrd="0" parTransId="{BD08CE3D-F5B8-4505-917B-D57DC02F211E}" sibTransId="{3E2EFD54-047D-4C0E-8EAB-820FF96AC0A8}"/>
    <dgm:cxn modelId="{C524367E-AFA4-49B0-AF9A-4EBFD58BB28A}" type="presOf" srcId="{E8FAF1E7-2C79-4D71-9291-DE3AE6F7E881}" destId="{9A862B7A-0EA8-4729-B240-EAE0DEBD9F12}" srcOrd="0" destOrd="0" presId="urn:microsoft.com/office/officeart/2005/8/layout/vList2"/>
    <dgm:cxn modelId="{5595A98A-8690-4645-88DF-E1AA5F1A6E13}" type="presOf" srcId="{47D7F712-CFE7-426A-8528-CCB0D441E25C}" destId="{071FDE70-F503-4D32-801F-E02D22C9F974}" srcOrd="0" destOrd="0" presId="urn:microsoft.com/office/officeart/2005/8/layout/vList2"/>
    <dgm:cxn modelId="{35AD4C97-5E19-4C93-92AC-F47B48709DAF}" type="presOf" srcId="{721D1ED6-D5FE-45C1-B266-6F82C6E04588}" destId="{4660F19D-D7D9-4967-9F7C-5235E77E3943}" srcOrd="0" destOrd="0" presId="urn:microsoft.com/office/officeart/2005/8/layout/vList2"/>
    <dgm:cxn modelId="{6995ACA1-52DE-4113-A305-403EE9A41BB3}" srcId="{19B3DAE2-77C8-426F-9D4C-1133706AC1C6}" destId="{F4C46600-826B-4734-A7F4-E4652EF93301}" srcOrd="0" destOrd="0" parTransId="{03C2ABC6-14FB-443C-A93C-1940857416CA}" sibTransId="{4EFC7D13-976F-4219-AB02-B2F5BA15ED14}"/>
    <dgm:cxn modelId="{2A4D1CA3-2398-405E-B198-E1AB10AEFCFC}" srcId="{E9D0C6D8-8038-484C-BAD4-A825037A06F0}" destId="{47D7F712-CFE7-426A-8528-CCB0D441E25C}" srcOrd="0" destOrd="0" parTransId="{579B3251-B15E-4CF6-BE44-38E488398630}" sibTransId="{A900499F-004A-47ED-A043-00D1E513E585}"/>
    <dgm:cxn modelId="{61B0CFB8-3E39-4335-BE1B-B9EF2C569C7D}" type="presOf" srcId="{E9D0C6D8-8038-484C-BAD4-A825037A06F0}" destId="{4FBC0ABE-4767-4F15-B6AB-D816F79DC788}" srcOrd="0" destOrd="0" presId="urn:microsoft.com/office/officeart/2005/8/layout/vList2"/>
    <dgm:cxn modelId="{4CE132BB-6646-4836-A921-9C482BB0AD4F}" srcId="{E8FAF1E7-2C79-4D71-9291-DE3AE6F7E881}" destId="{83ED1926-B384-4D08-B2C7-BB0DD775277B}" srcOrd="3" destOrd="0" parTransId="{4E9D9B9F-9ED6-45A3-BA8C-C19C7FAB5D8A}" sibTransId="{025B76D7-CDBA-4232-BCF0-7DC6404AAFEB}"/>
    <dgm:cxn modelId="{D4612ADB-C961-49B4-A58C-8F0A8B84A1A0}" type="presOf" srcId="{19B3DAE2-77C8-426F-9D4C-1133706AC1C6}" destId="{4264078A-2B5E-454A-89E8-97DF4E9DAD95}" srcOrd="0" destOrd="0" presId="urn:microsoft.com/office/officeart/2005/8/layout/vList2"/>
    <dgm:cxn modelId="{9B715ED8-B4D3-4EB7-ACAB-2761C20BAC80}" type="presParOf" srcId="{9A862B7A-0EA8-4729-B240-EAE0DEBD9F12}" destId="{4660F19D-D7D9-4967-9F7C-5235E77E3943}" srcOrd="0" destOrd="0" presId="urn:microsoft.com/office/officeart/2005/8/layout/vList2"/>
    <dgm:cxn modelId="{D6637AAB-1EE4-4205-BD51-227D52E50FE3}" type="presParOf" srcId="{9A862B7A-0EA8-4729-B240-EAE0DEBD9F12}" destId="{437AD20F-80EA-4E9C-A226-142771C0CEA0}" srcOrd="1" destOrd="0" presId="urn:microsoft.com/office/officeart/2005/8/layout/vList2"/>
    <dgm:cxn modelId="{AF571C72-73F5-4E04-8AA9-C5C740E067EF}" type="presParOf" srcId="{9A862B7A-0EA8-4729-B240-EAE0DEBD9F12}" destId="{4264078A-2B5E-454A-89E8-97DF4E9DAD95}" srcOrd="2" destOrd="0" presId="urn:microsoft.com/office/officeart/2005/8/layout/vList2"/>
    <dgm:cxn modelId="{51CF0ACF-18AA-436B-95F9-BAB4D3548788}" type="presParOf" srcId="{9A862B7A-0EA8-4729-B240-EAE0DEBD9F12}" destId="{5F9691F0-13B8-4BD8-A09D-A346A878EB83}" srcOrd="3" destOrd="0" presId="urn:microsoft.com/office/officeart/2005/8/layout/vList2"/>
    <dgm:cxn modelId="{1E192ADE-1706-4A75-8692-9AE55EF6F07C}" type="presParOf" srcId="{9A862B7A-0EA8-4729-B240-EAE0DEBD9F12}" destId="{4FBC0ABE-4767-4F15-B6AB-D816F79DC788}" srcOrd="4" destOrd="0" presId="urn:microsoft.com/office/officeart/2005/8/layout/vList2"/>
    <dgm:cxn modelId="{F1027A9B-C22E-4812-9932-E415EC0045F0}" type="presParOf" srcId="{9A862B7A-0EA8-4729-B240-EAE0DEBD9F12}" destId="{071FDE70-F503-4D32-801F-E02D22C9F974}" srcOrd="5" destOrd="0" presId="urn:microsoft.com/office/officeart/2005/8/layout/vList2"/>
    <dgm:cxn modelId="{1E75E8DB-BC56-46BB-A790-E191B78FDA7A}" type="presParOf" srcId="{9A862B7A-0EA8-4729-B240-EAE0DEBD9F12}" destId="{B73B291E-7049-4D7E-BFED-E3D9447D0C3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0B5DAB-1C14-4B79-8B3F-297305FC2D78}"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38F3B47C-5846-47ED-9DEE-B2ED42ACEA1A}">
      <dgm:prSet/>
      <dgm:spPr/>
      <dgm:t>
        <a:bodyPr/>
        <a:lstStyle/>
        <a:p>
          <a:pPr rtl="0"/>
          <a:r>
            <a:rPr lang="en-US" dirty="0"/>
            <a:t>HB 1090: </a:t>
          </a:r>
        </a:p>
      </dgm:t>
    </dgm:pt>
    <dgm:pt modelId="{6DEB6DFC-7E09-46AE-90CA-6FB815E063D0}" type="parTrans" cxnId="{5F9224A6-3ADE-49D1-916F-913FBC51AC33}">
      <dgm:prSet/>
      <dgm:spPr/>
      <dgm:t>
        <a:bodyPr/>
        <a:lstStyle/>
        <a:p>
          <a:endParaRPr lang="en-US"/>
        </a:p>
      </dgm:t>
    </dgm:pt>
    <dgm:pt modelId="{4FCF9CC9-6822-4FB0-8A7F-D625C61D3A41}" type="sibTrans" cxnId="{5F9224A6-3ADE-49D1-916F-913FBC51AC33}">
      <dgm:prSet/>
      <dgm:spPr/>
      <dgm:t>
        <a:bodyPr/>
        <a:lstStyle/>
        <a:p>
          <a:endParaRPr lang="en-US"/>
        </a:p>
      </dgm:t>
    </dgm:pt>
    <dgm:pt modelId="{61B70DB9-896F-467E-A1F8-16B4FA2E35CE}">
      <dgm:prSet/>
      <dgm:spPr/>
      <dgm:t>
        <a:bodyPr/>
        <a:lstStyle/>
        <a:p>
          <a:pPr rtl="0"/>
          <a:r>
            <a:rPr lang="en-US" dirty="0">
              <a:solidFill>
                <a:srgbClr val="FFFF00"/>
              </a:solidFill>
            </a:rPr>
            <a:t>Amends the minimum vaccination requirements for attendance at a public or private elementary, middle or secondary school, child care center, nursery school, family day care home, or developmental center. </a:t>
          </a:r>
          <a:r>
            <a:rPr lang="en-US" dirty="0"/>
            <a:t>The bill also requires the State Board of Health to amend the State Board of Health Regulations for the Immunization of School Children as necessary from time to time to maintain conformity with evidence-based, routinely recommended vaccinations for children. </a:t>
          </a:r>
        </a:p>
      </dgm:t>
    </dgm:pt>
    <dgm:pt modelId="{D5E6C780-93B2-4E00-937C-4CFB046AD8EF}" type="parTrans" cxnId="{33E47F5A-79A5-4339-8BAE-425638841D8D}">
      <dgm:prSet/>
      <dgm:spPr/>
      <dgm:t>
        <a:bodyPr/>
        <a:lstStyle/>
        <a:p>
          <a:endParaRPr lang="en-US"/>
        </a:p>
      </dgm:t>
    </dgm:pt>
    <dgm:pt modelId="{ED74DC6D-BB53-4289-89ED-72F0A0DABE01}" type="sibTrans" cxnId="{33E47F5A-79A5-4339-8BAE-425638841D8D}">
      <dgm:prSet/>
      <dgm:spPr/>
      <dgm:t>
        <a:bodyPr/>
        <a:lstStyle/>
        <a:p>
          <a:endParaRPr lang="en-US"/>
        </a:p>
      </dgm:t>
    </dgm:pt>
    <dgm:pt modelId="{D645B4DD-FE8B-4183-9635-DF6720168569}">
      <dgm:prSet/>
      <dgm:spPr/>
      <dgm:t>
        <a:bodyPr/>
        <a:lstStyle/>
        <a:p>
          <a:pPr rtl="0"/>
          <a:r>
            <a:rPr lang="en-US" dirty="0"/>
            <a:t>Changes:</a:t>
          </a:r>
        </a:p>
      </dgm:t>
    </dgm:pt>
    <dgm:pt modelId="{3C31E2A1-C19A-4510-A1F6-50A18C01F712}" type="parTrans" cxnId="{B97C03E6-A5CD-4948-9030-3A963C0738A3}">
      <dgm:prSet/>
      <dgm:spPr/>
      <dgm:t>
        <a:bodyPr/>
        <a:lstStyle/>
        <a:p>
          <a:endParaRPr lang="en-US"/>
        </a:p>
      </dgm:t>
    </dgm:pt>
    <dgm:pt modelId="{960F93CF-3B99-4BFD-8DC1-3CC5A2068F8E}" type="sibTrans" cxnId="{B97C03E6-A5CD-4948-9030-3A963C0738A3}">
      <dgm:prSet/>
      <dgm:spPr/>
      <dgm:t>
        <a:bodyPr/>
        <a:lstStyle/>
        <a:p>
          <a:endParaRPr lang="en-US"/>
        </a:p>
      </dgm:t>
    </dgm:pt>
    <dgm:pt modelId="{97A9F7D5-75A3-4627-9C43-7A5E622C0E77}">
      <dgm:prSet/>
      <dgm:spPr/>
      <dgm:t>
        <a:bodyPr/>
        <a:lstStyle/>
        <a:p>
          <a:pPr rtl="0"/>
          <a:r>
            <a:rPr lang="en-US" i="1" dirty="0"/>
            <a:t>Two</a:t>
          </a:r>
          <a:r>
            <a:rPr lang="en-US" dirty="0"/>
            <a:t> doses of properly spaced human papillomavirus (HPV) vaccine (</a:t>
          </a:r>
          <a:r>
            <a:rPr lang="en-US" b="1" dirty="0"/>
            <a:t>males and females</a:t>
          </a:r>
          <a:r>
            <a:rPr lang="en-US" dirty="0"/>
            <a:t>). The first dose shall be administered before the child enters the</a:t>
          </a:r>
          <a:r>
            <a:rPr lang="en-US" i="1" dirty="0"/>
            <a:t> </a:t>
          </a:r>
          <a:r>
            <a:rPr lang="en-US" b="1" i="1" u="sng" dirty="0"/>
            <a:t>7th</a:t>
          </a:r>
          <a:r>
            <a:rPr lang="en-US" dirty="0"/>
            <a:t> grade.</a:t>
          </a:r>
        </a:p>
      </dgm:t>
    </dgm:pt>
    <dgm:pt modelId="{47FCC362-571B-4FB5-8658-AC66A1DB9794}" type="parTrans" cxnId="{02722FB7-929D-4A48-9611-A253ACE5C1F4}">
      <dgm:prSet/>
      <dgm:spPr/>
      <dgm:t>
        <a:bodyPr/>
        <a:lstStyle/>
        <a:p>
          <a:endParaRPr lang="en-US"/>
        </a:p>
      </dgm:t>
    </dgm:pt>
    <dgm:pt modelId="{C12F88D6-FD38-4B16-94EB-9018E2559A2C}" type="sibTrans" cxnId="{02722FB7-929D-4A48-9611-A253ACE5C1F4}">
      <dgm:prSet/>
      <dgm:spPr/>
      <dgm:t>
        <a:bodyPr/>
        <a:lstStyle/>
        <a:p>
          <a:endParaRPr lang="en-US"/>
        </a:p>
      </dgm:t>
    </dgm:pt>
    <dgm:pt modelId="{F0806664-E8ED-41D6-B332-0749E80DD862}">
      <dgm:prSet/>
      <dgm:spPr/>
      <dgm:t>
        <a:bodyPr/>
        <a:lstStyle/>
        <a:p>
          <a:pPr rtl="0"/>
          <a:r>
            <a:rPr lang="en-US" i="1" dirty="0"/>
            <a:t>Two or three properly spaced doses of rotavirus vaccine, depending on the manufacturer, for children up to eight months of age.</a:t>
          </a:r>
          <a:endParaRPr lang="en-US" dirty="0"/>
        </a:p>
      </dgm:t>
    </dgm:pt>
    <dgm:pt modelId="{2D118027-0EE1-4ACD-9144-06921F2B5971}" type="parTrans" cxnId="{841B8915-3756-45D9-B0F3-B3751FE9EB40}">
      <dgm:prSet/>
      <dgm:spPr/>
      <dgm:t>
        <a:bodyPr/>
        <a:lstStyle/>
        <a:p>
          <a:endParaRPr lang="en-US"/>
        </a:p>
      </dgm:t>
    </dgm:pt>
    <dgm:pt modelId="{F7A8AB8B-21FE-48F2-A10A-AB92AE330502}" type="sibTrans" cxnId="{841B8915-3756-45D9-B0F3-B3751FE9EB40}">
      <dgm:prSet/>
      <dgm:spPr/>
      <dgm:t>
        <a:bodyPr/>
        <a:lstStyle/>
        <a:p>
          <a:endParaRPr lang="en-US"/>
        </a:p>
      </dgm:t>
    </dgm:pt>
    <dgm:pt modelId="{9D146B0F-C330-42A1-B408-E0635BF44D34}">
      <dgm:prSet/>
      <dgm:spPr/>
      <dgm:t>
        <a:bodyPr/>
        <a:lstStyle/>
        <a:p>
          <a:pPr rtl="0"/>
          <a:r>
            <a:rPr lang="en-US" i="1" dirty="0"/>
            <a:t>Two properly spaced doses of hepatitis A vaccine (HAV). The first dose shall be administered at age 12 months or older.</a:t>
          </a:r>
          <a:endParaRPr lang="en-US" dirty="0"/>
        </a:p>
      </dgm:t>
    </dgm:pt>
    <dgm:pt modelId="{66091E44-3CCA-4C2F-9EC7-C283147B5532}" type="parTrans" cxnId="{02653066-6C16-43BF-A438-86B326670BE3}">
      <dgm:prSet/>
      <dgm:spPr/>
      <dgm:t>
        <a:bodyPr/>
        <a:lstStyle/>
        <a:p>
          <a:endParaRPr lang="en-US"/>
        </a:p>
      </dgm:t>
    </dgm:pt>
    <dgm:pt modelId="{31104E7F-4888-4FF6-9557-9585B081D4C2}" type="sibTrans" cxnId="{02653066-6C16-43BF-A438-86B326670BE3}">
      <dgm:prSet/>
      <dgm:spPr/>
      <dgm:t>
        <a:bodyPr/>
        <a:lstStyle/>
        <a:p>
          <a:endParaRPr lang="en-US"/>
        </a:p>
      </dgm:t>
    </dgm:pt>
    <dgm:pt modelId="{E064F687-1DD1-4954-96FB-A350EEA0B7D4}">
      <dgm:prSet/>
      <dgm:spPr/>
      <dgm:t>
        <a:bodyPr/>
        <a:lstStyle/>
        <a:p>
          <a:pPr rtl="0"/>
          <a:r>
            <a:rPr lang="en-US" i="1" dirty="0"/>
            <a:t>Two properly spaced doses of meningococcal conjugate vaccine (</a:t>
          </a:r>
          <a:r>
            <a:rPr lang="en-US" i="1" dirty="0" err="1"/>
            <a:t>MenACWY</a:t>
          </a:r>
          <a:r>
            <a:rPr lang="en-US" i="1" dirty="0"/>
            <a:t>). The first dose shall be administered prior to entry to 7th grade. The second dose shall be administered prior to entry to 12</a:t>
          </a:r>
          <a:r>
            <a:rPr lang="en-US" i="1" baseline="30000" dirty="0"/>
            <a:t>th</a:t>
          </a:r>
          <a:r>
            <a:rPr lang="en-US" i="1" dirty="0"/>
            <a:t> grade.</a:t>
          </a:r>
          <a:endParaRPr lang="en-US" dirty="0"/>
        </a:p>
      </dgm:t>
    </dgm:pt>
    <dgm:pt modelId="{B363453A-7CB5-403B-B7EF-C7B2D70E1F2A}" type="parTrans" cxnId="{DE0CE38D-E6F5-4C16-86C1-706CC7EBDD3F}">
      <dgm:prSet/>
      <dgm:spPr/>
      <dgm:t>
        <a:bodyPr/>
        <a:lstStyle/>
        <a:p>
          <a:endParaRPr lang="en-US"/>
        </a:p>
      </dgm:t>
    </dgm:pt>
    <dgm:pt modelId="{A3044EFD-9D94-41B7-A7B7-874AE811E82C}" type="sibTrans" cxnId="{DE0CE38D-E6F5-4C16-86C1-706CC7EBDD3F}">
      <dgm:prSet/>
      <dgm:spPr/>
      <dgm:t>
        <a:bodyPr/>
        <a:lstStyle/>
        <a:p>
          <a:endParaRPr lang="en-US"/>
        </a:p>
      </dgm:t>
    </dgm:pt>
    <dgm:pt modelId="{E7950D13-A5DD-46BD-A131-4C0BE3D69E5A}">
      <dgm:prSet/>
      <dgm:spPr/>
      <dgm:t>
        <a:bodyPr/>
        <a:lstStyle/>
        <a:p>
          <a:pPr rtl="0"/>
          <a:r>
            <a:rPr lang="en-US" dirty="0"/>
            <a:t>Effective July 1, 2021</a:t>
          </a:r>
        </a:p>
      </dgm:t>
    </dgm:pt>
    <dgm:pt modelId="{CB4B70D4-2159-4EFE-996B-10E6664BE4D3}" type="parTrans" cxnId="{783D7C01-47E0-4B4C-A557-DB605300777F}">
      <dgm:prSet/>
      <dgm:spPr/>
      <dgm:t>
        <a:bodyPr/>
        <a:lstStyle/>
        <a:p>
          <a:endParaRPr lang="en-US"/>
        </a:p>
      </dgm:t>
    </dgm:pt>
    <dgm:pt modelId="{FC30D58E-2CE4-4C65-87F4-5344F838B5B9}" type="sibTrans" cxnId="{783D7C01-47E0-4B4C-A557-DB605300777F}">
      <dgm:prSet/>
      <dgm:spPr/>
      <dgm:t>
        <a:bodyPr/>
        <a:lstStyle/>
        <a:p>
          <a:endParaRPr lang="en-US"/>
        </a:p>
      </dgm:t>
    </dgm:pt>
    <dgm:pt modelId="{E2E5205A-9E8C-4126-A134-9D6B2F51EB23}">
      <dgm:prSet/>
      <dgm:spPr/>
      <dgm:t>
        <a:bodyPr/>
        <a:lstStyle/>
        <a:p>
          <a:pPr rtl="0"/>
          <a:endParaRPr lang="en-US" dirty="0"/>
        </a:p>
      </dgm:t>
    </dgm:pt>
    <dgm:pt modelId="{CB6F44A4-D340-45E3-838A-EDD99D6AC8F4}" type="parTrans" cxnId="{C3B5462F-BCBE-487E-BAC1-0A9E51A1B168}">
      <dgm:prSet/>
      <dgm:spPr/>
      <dgm:t>
        <a:bodyPr/>
        <a:lstStyle/>
        <a:p>
          <a:endParaRPr lang="en-US"/>
        </a:p>
      </dgm:t>
    </dgm:pt>
    <dgm:pt modelId="{A1A938C6-23CC-4E6B-BF59-884DD3F7C228}" type="sibTrans" cxnId="{C3B5462F-BCBE-487E-BAC1-0A9E51A1B168}">
      <dgm:prSet/>
      <dgm:spPr/>
      <dgm:t>
        <a:bodyPr/>
        <a:lstStyle/>
        <a:p>
          <a:endParaRPr lang="en-US"/>
        </a:p>
      </dgm:t>
    </dgm:pt>
    <dgm:pt modelId="{7D4EBEBC-06A1-4D10-AFAA-DF4C3628E15C}" type="pres">
      <dgm:prSet presAssocID="{BC0B5DAB-1C14-4B79-8B3F-297305FC2D78}" presName="Name0" presStyleCnt="0">
        <dgm:presLayoutVars>
          <dgm:dir/>
          <dgm:resizeHandles val="exact"/>
        </dgm:presLayoutVars>
      </dgm:prSet>
      <dgm:spPr/>
    </dgm:pt>
    <dgm:pt modelId="{56F14774-CA48-467C-84DE-7FDA5E8C09F5}" type="pres">
      <dgm:prSet presAssocID="{38F3B47C-5846-47ED-9DEE-B2ED42ACEA1A}" presName="node" presStyleLbl="node1" presStyleIdx="0" presStyleCnt="2">
        <dgm:presLayoutVars>
          <dgm:bulletEnabled val="1"/>
        </dgm:presLayoutVars>
      </dgm:prSet>
      <dgm:spPr/>
    </dgm:pt>
    <dgm:pt modelId="{8D98403C-3CDA-44BC-86FD-ED19596F3768}" type="pres">
      <dgm:prSet presAssocID="{4FCF9CC9-6822-4FB0-8A7F-D625C61D3A41}" presName="sibTrans" presStyleLbl="sibTrans2D1" presStyleIdx="0" presStyleCnt="1"/>
      <dgm:spPr/>
    </dgm:pt>
    <dgm:pt modelId="{267053CA-0DF3-4685-8EDA-4242E381A827}" type="pres">
      <dgm:prSet presAssocID="{4FCF9CC9-6822-4FB0-8A7F-D625C61D3A41}" presName="connectorText" presStyleLbl="sibTrans2D1" presStyleIdx="0" presStyleCnt="1"/>
      <dgm:spPr/>
    </dgm:pt>
    <dgm:pt modelId="{FA68F93B-06CC-46DF-881D-3F39007F2A1D}" type="pres">
      <dgm:prSet presAssocID="{D645B4DD-FE8B-4183-9635-DF6720168569}" presName="node" presStyleLbl="node1" presStyleIdx="1" presStyleCnt="2">
        <dgm:presLayoutVars>
          <dgm:bulletEnabled val="1"/>
        </dgm:presLayoutVars>
      </dgm:prSet>
      <dgm:spPr/>
    </dgm:pt>
  </dgm:ptLst>
  <dgm:cxnLst>
    <dgm:cxn modelId="{783D7C01-47E0-4B4C-A557-DB605300777F}" srcId="{38F3B47C-5846-47ED-9DEE-B2ED42ACEA1A}" destId="{E7950D13-A5DD-46BD-A131-4C0BE3D69E5A}" srcOrd="2" destOrd="0" parTransId="{CB4B70D4-2159-4EFE-996B-10E6664BE4D3}" sibTransId="{FC30D58E-2CE4-4C65-87F4-5344F838B5B9}"/>
    <dgm:cxn modelId="{841B8915-3756-45D9-B0F3-B3751FE9EB40}" srcId="{D645B4DD-FE8B-4183-9635-DF6720168569}" destId="{F0806664-E8ED-41D6-B332-0749E80DD862}" srcOrd="1" destOrd="0" parTransId="{2D118027-0EE1-4ACD-9144-06921F2B5971}" sibTransId="{F7A8AB8B-21FE-48F2-A10A-AB92AE330502}"/>
    <dgm:cxn modelId="{C3B5462F-BCBE-487E-BAC1-0A9E51A1B168}" srcId="{38F3B47C-5846-47ED-9DEE-B2ED42ACEA1A}" destId="{E2E5205A-9E8C-4126-A134-9D6B2F51EB23}" srcOrd="1" destOrd="0" parTransId="{CB6F44A4-D340-45E3-838A-EDD99D6AC8F4}" sibTransId="{A1A938C6-23CC-4E6B-BF59-884DD3F7C228}"/>
    <dgm:cxn modelId="{8A1A1333-7E60-465C-B0CB-47F867D8D57F}" type="presOf" srcId="{E7950D13-A5DD-46BD-A131-4C0BE3D69E5A}" destId="{56F14774-CA48-467C-84DE-7FDA5E8C09F5}" srcOrd="0" destOrd="3" presId="urn:microsoft.com/office/officeart/2005/8/layout/process1"/>
    <dgm:cxn modelId="{39F18643-3DCD-4CC4-A426-CEEF54B96073}" type="presOf" srcId="{4FCF9CC9-6822-4FB0-8A7F-D625C61D3A41}" destId="{8D98403C-3CDA-44BC-86FD-ED19596F3768}" srcOrd="0" destOrd="0" presId="urn:microsoft.com/office/officeart/2005/8/layout/process1"/>
    <dgm:cxn modelId="{B68A3664-5725-444A-903A-29610952B1DA}" type="presOf" srcId="{D645B4DD-FE8B-4183-9635-DF6720168569}" destId="{FA68F93B-06CC-46DF-881D-3F39007F2A1D}" srcOrd="0" destOrd="0" presId="urn:microsoft.com/office/officeart/2005/8/layout/process1"/>
    <dgm:cxn modelId="{02653066-6C16-43BF-A438-86B326670BE3}" srcId="{D645B4DD-FE8B-4183-9635-DF6720168569}" destId="{9D146B0F-C330-42A1-B408-E0635BF44D34}" srcOrd="2" destOrd="0" parTransId="{66091E44-3CCA-4C2F-9EC7-C283147B5532}" sibTransId="{31104E7F-4888-4FF6-9557-9585B081D4C2}"/>
    <dgm:cxn modelId="{DDF3B154-5243-4364-9DB9-F019AC3CC82D}" type="presOf" srcId="{4FCF9CC9-6822-4FB0-8A7F-D625C61D3A41}" destId="{267053CA-0DF3-4685-8EDA-4242E381A827}" srcOrd="1" destOrd="0" presId="urn:microsoft.com/office/officeart/2005/8/layout/process1"/>
    <dgm:cxn modelId="{33E47F5A-79A5-4339-8BAE-425638841D8D}" srcId="{38F3B47C-5846-47ED-9DEE-B2ED42ACEA1A}" destId="{61B70DB9-896F-467E-A1F8-16B4FA2E35CE}" srcOrd="0" destOrd="0" parTransId="{D5E6C780-93B2-4E00-937C-4CFB046AD8EF}" sibTransId="{ED74DC6D-BB53-4289-89ED-72F0A0DABE01}"/>
    <dgm:cxn modelId="{26836687-0AC4-4BB8-9696-D1484237F679}" type="presOf" srcId="{BC0B5DAB-1C14-4B79-8B3F-297305FC2D78}" destId="{7D4EBEBC-06A1-4D10-AFAA-DF4C3628E15C}" srcOrd="0" destOrd="0" presId="urn:microsoft.com/office/officeart/2005/8/layout/process1"/>
    <dgm:cxn modelId="{DE0CE38D-E6F5-4C16-86C1-706CC7EBDD3F}" srcId="{D645B4DD-FE8B-4183-9635-DF6720168569}" destId="{E064F687-1DD1-4954-96FB-A350EEA0B7D4}" srcOrd="3" destOrd="0" parTransId="{B363453A-7CB5-403B-B7EF-C7B2D70E1F2A}" sibTransId="{A3044EFD-9D94-41B7-A7B7-874AE811E82C}"/>
    <dgm:cxn modelId="{CD420493-F5CD-4FF0-B0DC-EDCE0331111D}" type="presOf" srcId="{61B70DB9-896F-467E-A1F8-16B4FA2E35CE}" destId="{56F14774-CA48-467C-84DE-7FDA5E8C09F5}" srcOrd="0" destOrd="1" presId="urn:microsoft.com/office/officeart/2005/8/layout/process1"/>
    <dgm:cxn modelId="{0FDAFEA0-E96C-48CE-BA0C-5DDBE82A806B}" type="presOf" srcId="{E064F687-1DD1-4954-96FB-A350EEA0B7D4}" destId="{FA68F93B-06CC-46DF-881D-3F39007F2A1D}" srcOrd="0" destOrd="4" presId="urn:microsoft.com/office/officeart/2005/8/layout/process1"/>
    <dgm:cxn modelId="{5F9224A6-3ADE-49D1-916F-913FBC51AC33}" srcId="{BC0B5DAB-1C14-4B79-8B3F-297305FC2D78}" destId="{38F3B47C-5846-47ED-9DEE-B2ED42ACEA1A}" srcOrd="0" destOrd="0" parTransId="{6DEB6DFC-7E09-46AE-90CA-6FB815E063D0}" sibTransId="{4FCF9CC9-6822-4FB0-8A7F-D625C61D3A41}"/>
    <dgm:cxn modelId="{573513B0-2B33-4558-81EB-2EE3E49E6B27}" type="presOf" srcId="{97A9F7D5-75A3-4627-9C43-7A5E622C0E77}" destId="{FA68F93B-06CC-46DF-881D-3F39007F2A1D}" srcOrd="0" destOrd="1" presId="urn:microsoft.com/office/officeart/2005/8/layout/process1"/>
    <dgm:cxn modelId="{02722FB7-929D-4A48-9611-A253ACE5C1F4}" srcId="{D645B4DD-FE8B-4183-9635-DF6720168569}" destId="{97A9F7D5-75A3-4627-9C43-7A5E622C0E77}" srcOrd="0" destOrd="0" parTransId="{47FCC362-571B-4FB5-8658-AC66A1DB9794}" sibTransId="{C12F88D6-FD38-4B16-94EB-9018E2559A2C}"/>
    <dgm:cxn modelId="{89BBD5D5-66C2-4C1D-A959-8EA2B809C4B8}" type="presOf" srcId="{9D146B0F-C330-42A1-B408-E0635BF44D34}" destId="{FA68F93B-06CC-46DF-881D-3F39007F2A1D}" srcOrd="0" destOrd="3" presId="urn:microsoft.com/office/officeart/2005/8/layout/process1"/>
    <dgm:cxn modelId="{89295EDB-F5A6-4142-BE76-16DEF9F5189D}" type="presOf" srcId="{E2E5205A-9E8C-4126-A134-9D6B2F51EB23}" destId="{56F14774-CA48-467C-84DE-7FDA5E8C09F5}" srcOrd="0" destOrd="2" presId="urn:microsoft.com/office/officeart/2005/8/layout/process1"/>
    <dgm:cxn modelId="{A95743DC-B906-46EA-AB1F-3481C1AB9AAF}" type="presOf" srcId="{38F3B47C-5846-47ED-9DEE-B2ED42ACEA1A}" destId="{56F14774-CA48-467C-84DE-7FDA5E8C09F5}" srcOrd="0" destOrd="0" presId="urn:microsoft.com/office/officeart/2005/8/layout/process1"/>
    <dgm:cxn modelId="{B97C03E6-A5CD-4948-9030-3A963C0738A3}" srcId="{BC0B5DAB-1C14-4B79-8B3F-297305FC2D78}" destId="{D645B4DD-FE8B-4183-9635-DF6720168569}" srcOrd="1" destOrd="0" parTransId="{3C31E2A1-C19A-4510-A1F6-50A18C01F712}" sibTransId="{960F93CF-3B99-4BFD-8DC1-3CC5A2068F8E}"/>
    <dgm:cxn modelId="{6C67BEFF-5220-4CF8-8985-B68B4AEF079F}" type="presOf" srcId="{F0806664-E8ED-41D6-B332-0749E80DD862}" destId="{FA68F93B-06CC-46DF-881D-3F39007F2A1D}" srcOrd="0" destOrd="2" presId="urn:microsoft.com/office/officeart/2005/8/layout/process1"/>
    <dgm:cxn modelId="{3E6AAB67-1351-4C2C-947C-40FB6F4DB0FC}" type="presParOf" srcId="{7D4EBEBC-06A1-4D10-AFAA-DF4C3628E15C}" destId="{56F14774-CA48-467C-84DE-7FDA5E8C09F5}" srcOrd="0" destOrd="0" presId="urn:microsoft.com/office/officeart/2005/8/layout/process1"/>
    <dgm:cxn modelId="{48F343C5-946F-4959-9EDA-B3F3CAF4D7F9}" type="presParOf" srcId="{7D4EBEBC-06A1-4D10-AFAA-DF4C3628E15C}" destId="{8D98403C-3CDA-44BC-86FD-ED19596F3768}" srcOrd="1" destOrd="0" presId="urn:microsoft.com/office/officeart/2005/8/layout/process1"/>
    <dgm:cxn modelId="{3DF7F18A-3393-4221-88E8-DFA7EFA16AFA}" type="presParOf" srcId="{8D98403C-3CDA-44BC-86FD-ED19596F3768}" destId="{267053CA-0DF3-4685-8EDA-4242E381A827}" srcOrd="0" destOrd="0" presId="urn:microsoft.com/office/officeart/2005/8/layout/process1"/>
    <dgm:cxn modelId="{8BDDBE16-DCC7-4E13-9140-D636329FD4DD}" type="presParOf" srcId="{7D4EBEBC-06A1-4D10-AFAA-DF4C3628E15C}" destId="{FA68F93B-06CC-46DF-881D-3F39007F2A1D}"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5216D-F53F-49ED-84AF-685177DD8DAC}">
      <dsp:nvSpPr>
        <dsp:cNvPr id="0" name=""/>
        <dsp:cNvSpPr/>
      </dsp:nvSpPr>
      <dsp:spPr>
        <a:xfrm>
          <a:off x="4154983" y="1039"/>
          <a:ext cx="1748432" cy="174843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a:t>Resources</a:t>
          </a:r>
        </a:p>
      </dsp:txBody>
      <dsp:txXfrm>
        <a:off x="4411035" y="257091"/>
        <a:ext cx="1236328" cy="1236328"/>
      </dsp:txXfrm>
    </dsp:sp>
    <dsp:sp modelId="{CE31D882-6568-433C-B567-BB1D66FB941C}">
      <dsp:nvSpPr>
        <dsp:cNvPr id="0" name=""/>
        <dsp:cNvSpPr/>
      </dsp:nvSpPr>
      <dsp:spPr>
        <a:xfrm rot="3600000">
          <a:off x="5446597" y="1705252"/>
          <a:ext cx="464294" cy="590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481419" y="1762958"/>
        <a:ext cx="325006" cy="354058"/>
      </dsp:txXfrm>
    </dsp:sp>
    <dsp:sp modelId="{4B315A83-18A2-431E-83D7-37338EEDF0AB}">
      <dsp:nvSpPr>
        <dsp:cNvPr id="0" name=""/>
        <dsp:cNvSpPr/>
      </dsp:nvSpPr>
      <dsp:spPr>
        <a:xfrm>
          <a:off x="5467213" y="2273888"/>
          <a:ext cx="1748432" cy="174843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a:t>Exemptions</a:t>
          </a:r>
        </a:p>
      </dsp:txBody>
      <dsp:txXfrm>
        <a:off x="5723265" y="2529940"/>
        <a:ext cx="1236328" cy="1236328"/>
      </dsp:txXfrm>
    </dsp:sp>
    <dsp:sp modelId="{27E44E00-DB0E-4A61-9118-5777EB58A03A}">
      <dsp:nvSpPr>
        <dsp:cNvPr id="0" name=""/>
        <dsp:cNvSpPr/>
      </dsp:nvSpPr>
      <dsp:spPr>
        <a:xfrm rot="10800000">
          <a:off x="4810193" y="2853056"/>
          <a:ext cx="464294" cy="590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4949481" y="2971075"/>
        <a:ext cx="325006" cy="354058"/>
      </dsp:txXfrm>
    </dsp:sp>
    <dsp:sp modelId="{FC401A99-1533-4465-856D-8413EE6FB1F1}">
      <dsp:nvSpPr>
        <dsp:cNvPr id="0" name=""/>
        <dsp:cNvSpPr/>
      </dsp:nvSpPr>
      <dsp:spPr>
        <a:xfrm>
          <a:off x="2842753" y="2273888"/>
          <a:ext cx="1748432" cy="174843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a:t>Virginia Immunzation Requirements</a:t>
          </a:r>
        </a:p>
      </dsp:txBody>
      <dsp:txXfrm>
        <a:off x="3098805" y="2529940"/>
        <a:ext cx="1236328" cy="1236328"/>
      </dsp:txXfrm>
    </dsp:sp>
    <dsp:sp modelId="{B02D1FA2-37C7-495E-94E6-E452608AF972}">
      <dsp:nvSpPr>
        <dsp:cNvPr id="0" name=""/>
        <dsp:cNvSpPr/>
      </dsp:nvSpPr>
      <dsp:spPr>
        <a:xfrm rot="18000000">
          <a:off x="4134367" y="1728011"/>
          <a:ext cx="464294" cy="590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169189" y="1906343"/>
        <a:ext cx="325006" cy="354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75219-6EDD-4A0A-AAAB-78137AD59218}">
      <dsp:nvSpPr>
        <dsp:cNvPr id="0" name=""/>
        <dsp:cNvSpPr/>
      </dsp:nvSpPr>
      <dsp:spPr>
        <a:xfrm>
          <a:off x="83724" y="99729"/>
          <a:ext cx="3617583" cy="96507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t>VDH Webpage </a:t>
          </a:r>
        </a:p>
      </dsp:txBody>
      <dsp:txXfrm>
        <a:off x="130835" y="146840"/>
        <a:ext cx="3523361" cy="870857"/>
      </dsp:txXfrm>
    </dsp:sp>
    <dsp:sp modelId="{E48C34E4-D6B9-4AB4-9A9B-96DA1AE37D14}">
      <dsp:nvSpPr>
        <dsp:cNvPr id="0" name=""/>
        <dsp:cNvSpPr/>
      </dsp:nvSpPr>
      <dsp:spPr>
        <a:xfrm>
          <a:off x="0" y="1156833"/>
          <a:ext cx="7663560" cy="218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318"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Provides information on school-required vaccines </a:t>
          </a:r>
        </a:p>
        <a:p>
          <a:pPr marL="228600" lvl="1" indent="-228600" algn="l" defTabSz="889000" rtl="0">
            <a:lnSpc>
              <a:spcPct val="90000"/>
            </a:lnSpc>
            <a:spcBef>
              <a:spcPct val="0"/>
            </a:spcBef>
            <a:spcAft>
              <a:spcPct val="20000"/>
            </a:spcAft>
            <a:buChar char="•"/>
          </a:pPr>
          <a:r>
            <a:rPr lang="en-US" sz="2000" kern="1200" dirty="0"/>
            <a:t>Provides immunization resources</a:t>
          </a:r>
        </a:p>
        <a:p>
          <a:pPr marL="457200" lvl="2" indent="-228600" algn="l" defTabSz="889000" rtl="0">
            <a:lnSpc>
              <a:spcPct val="90000"/>
            </a:lnSpc>
            <a:spcBef>
              <a:spcPct val="0"/>
            </a:spcBef>
            <a:spcAft>
              <a:spcPct val="20000"/>
            </a:spcAft>
            <a:buChar char="•"/>
          </a:pPr>
          <a:r>
            <a:rPr lang="en-US" sz="2000" kern="1200" dirty="0"/>
            <a:t>ex: Supplemental Guidance for school-required vaccines, School Entrance Health Form, Religious Exemption Form, etc.</a:t>
          </a:r>
        </a:p>
        <a:p>
          <a:pPr marL="228600" lvl="1" indent="-228600" algn="l" defTabSz="889000" rtl="0">
            <a:lnSpc>
              <a:spcPct val="90000"/>
            </a:lnSpc>
            <a:spcBef>
              <a:spcPct val="0"/>
            </a:spcBef>
            <a:spcAft>
              <a:spcPct val="20000"/>
            </a:spcAft>
            <a:buChar char="•"/>
          </a:pPr>
          <a:r>
            <a:rPr lang="en-US" sz="2000" kern="1200" dirty="0"/>
            <a:t>HPV Information for nurses and parents</a:t>
          </a:r>
        </a:p>
        <a:p>
          <a:pPr marL="228600" lvl="1" indent="-228600" algn="l" defTabSz="889000" rtl="0">
            <a:lnSpc>
              <a:spcPct val="90000"/>
            </a:lnSpc>
            <a:spcBef>
              <a:spcPct val="0"/>
            </a:spcBef>
            <a:spcAft>
              <a:spcPct val="20000"/>
            </a:spcAft>
            <a:buChar char="•"/>
          </a:pPr>
          <a:r>
            <a:rPr lang="en-US" sz="2000" kern="1200" dirty="0"/>
            <a:t>Also, provides the Virginia code related to Immunizations</a:t>
          </a:r>
        </a:p>
        <a:p>
          <a:pPr marL="57150" lvl="1" indent="-57150" algn="l" defTabSz="466725" rtl="0">
            <a:lnSpc>
              <a:spcPct val="90000"/>
            </a:lnSpc>
            <a:spcBef>
              <a:spcPct val="0"/>
            </a:spcBef>
            <a:spcAft>
              <a:spcPct val="20000"/>
            </a:spcAft>
            <a:buChar char="•"/>
          </a:pPr>
          <a:r>
            <a:rPr lang="en-US" sz="1050" kern="1200" dirty="0">
              <a:hlinkClick xmlns:r="http://schemas.openxmlformats.org/officeDocument/2006/relationships" r:id="rId1"/>
            </a:rPr>
            <a:t>https://www.vdh.virginia.gov/immunization/requirements</a:t>
          </a:r>
          <a:endParaRPr lang="en-US" sz="2000" kern="1200" dirty="0"/>
        </a:p>
      </dsp:txBody>
      <dsp:txXfrm>
        <a:off x="0" y="1156833"/>
        <a:ext cx="7663560" cy="2185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0F19D-D7D9-4967-9F7C-5235E77E3943}">
      <dsp:nvSpPr>
        <dsp:cNvPr id="0" name=""/>
        <dsp:cNvSpPr/>
      </dsp:nvSpPr>
      <dsp:spPr>
        <a:xfrm>
          <a:off x="0" y="212694"/>
          <a:ext cx="7021286"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Virginia accepts two types of exemptions: </a:t>
          </a:r>
        </a:p>
      </dsp:txBody>
      <dsp:txXfrm>
        <a:off x="19904" y="232598"/>
        <a:ext cx="6981478" cy="367937"/>
      </dsp:txXfrm>
    </dsp:sp>
    <dsp:sp modelId="{4264078A-2B5E-454A-89E8-97DF4E9DAD95}">
      <dsp:nvSpPr>
        <dsp:cNvPr id="0" name=""/>
        <dsp:cNvSpPr/>
      </dsp:nvSpPr>
      <dsp:spPr>
        <a:xfrm>
          <a:off x="0" y="660690"/>
          <a:ext cx="7021286" cy="40774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Medical Exemption -</a:t>
          </a:r>
        </a:p>
      </dsp:txBody>
      <dsp:txXfrm>
        <a:off x="19904" y="680594"/>
        <a:ext cx="6981478" cy="367937"/>
      </dsp:txXfrm>
    </dsp:sp>
    <dsp:sp modelId="{5F9691F0-13B8-4BD8-A09D-A346A878EB83}">
      <dsp:nvSpPr>
        <dsp:cNvPr id="0" name=""/>
        <dsp:cNvSpPr/>
      </dsp:nvSpPr>
      <dsp:spPr>
        <a:xfrm>
          <a:off x="0" y="1068435"/>
          <a:ext cx="7021286" cy="967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926"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en-US" sz="1300" kern="1200" dirty="0"/>
            <a:t>The school must have written certification from a physician or a local health department on FORM MCH 213G (which can be found within the School Entrance Health Form) that one or more of the required immunizations may be detrimental to the student’s health. Such certification of medical exemption shall specify the nature and probable duration of the medical condition or circumstance that contraindicates immunization.</a:t>
          </a:r>
        </a:p>
      </dsp:txBody>
      <dsp:txXfrm>
        <a:off x="0" y="1068435"/>
        <a:ext cx="7021286" cy="967725"/>
      </dsp:txXfrm>
    </dsp:sp>
    <dsp:sp modelId="{4FBC0ABE-4767-4F15-B6AB-D816F79DC788}">
      <dsp:nvSpPr>
        <dsp:cNvPr id="0" name=""/>
        <dsp:cNvSpPr/>
      </dsp:nvSpPr>
      <dsp:spPr>
        <a:xfrm>
          <a:off x="0" y="2036160"/>
          <a:ext cx="7021286" cy="40774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Religious Exemption -</a:t>
          </a:r>
        </a:p>
      </dsp:txBody>
      <dsp:txXfrm>
        <a:off x="19904" y="2056064"/>
        <a:ext cx="6981478" cy="367937"/>
      </dsp:txXfrm>
    </dsp:sp>
    <dsp:sp modelId="{071FDE70-F503-4D32-801F-E02D22C9F974}">
      <dsp:nvSpPr>
        <dsp:cNvPr id="0" name=""/>
        <dsp:cNvSpPr/>
      </dsp:nvSpPr>
      <dsp:spPr>
        <a:xfrm>
          <a:off x="0" y="2443905"/>
          <a:ext cx="7021286" cy="967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926"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en-US" sz="1300" kern="1200"/>
            <a:t>The student’s parent or guardian submits a CERTIFICATE OF RELIGIOUS EXEMPTION (FORM CRE-1), to the admitting official of the school. Form CRE-1 is an affidavit stating that the administration of immunizing agents conflicts with the student’s religious tenets or practices. The CRE-1 must be signed by a </a:t>
          </a:r>
          <a:r>
            <a:rPr lang="en-US" sz="1300" b="1" kern="1200"/>
            <a:t>NOTARY PUBLIC AND STAMPED WITH THE NOTARY’S SEAL </a:t>
          </a:r>
          <a:r>
            <a:rPr lang="en-US" sz="1300" kern="1200"/>
            <a:t>https://www.vdh.virginia.gov/content/uploads/sites/11/2016/04/cre_1.pdf.</a:t>
          </a:r>
        </a:p>
      </dsp:txBody>
      <dsp:txXfrm>
        <a:off x="0" y="2443905"/>
        <a:ext cx="7021286" cy="967725"/>
      </dsp:txXfrm>
    </dsp:sp>
    <dsp:sp modelId="{B73B291E-7049-4D7E-BFED-E3D9447D0C3F}">
      <dsp:nvSpPr>
        <dsp:cNvPr id="0" name=""/>
        <dsp:cNvSpPr/>
      </dsp:nvSpPr>
      <dsp:spPr>
        <a:xfrm>
          <a:off x="0" y="3411630"/>
          <a:ext cx="7021286" cy="40774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a:t>Reminder*** Virginia allows </a:t>
          </a:r>
          <a:r>
            <a:rPr lang="en-US" sz="1700" b="1" i="1" kern="1200"/>
            <a:t>only</a:t>
          </a:r>
          <a:r>
            <a:rPr lang="en-US" sz="1700" kern="1200"/>
            <a:t> medical and religious exemptions</a:t>
          </a:r>
          <a:r>
            <a:rPr lang="en-US" sz="1700" b="1" kern="1200"/>
            <a:t>.</a:t>
          </a:r>
          <a:endParaRPr lang="en-US" sz="1700" kern="1200"/>
        </a:p>
      </dsp:txBody>
      <dsp:txXfrm>
        <a:off x="19904" y="3431534"/>
        <a:ext cx="6981478" cy="367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14774-CA48-467C-84DE-7FDA5E8C09F5}">
      <dsp:nvSpPr>
        <dsp:cNvPr id="0" name=""/>
        <dsp:cNvSpPr/>
      </dsp:nvSpPr>
      <dsp:spPr>
        <a:xfrm>
          <a:off x="1964" y="112034"/>
          <a:ext cx="4189362" cy="379865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t>HB 1090: </a:t>
          </a:r>
        </a:p>
        <a:p>
          <a:pPr marL="114300" lvl="1" indent="-114300" algn="l" defTabSz="622300" rtl="0">
            <a:lnSpc>
              <a:spcPct val="90000"/>
            </a:lnSpc>
            <a:spcBef>
              <a:spcPct val="0"/>
            </a:spcBef>
            <a:spcAft>
              <a:spcPct val="15000"/>
            </a:spcAft>
            <a:buChar char="•"/>
          </a:pPr>
          <a:r>
            <a:rPr lang="en-US" sz="1400" kern="1200" dirty="0">
              <a:solidFill>
                <a:srgbClr val="FFFF00"/>
              </a:solidFill>
            </a:rPr>
            <a:t>Amends the minimum vaccination requirements for attendance at a public or private elementary, middle or secondary school, child care center, nursery school, family day care home, or developmental center. </a:t>
          </a:r>
          <a:r>
            <a:rPr lang="en-US" sz="1400" kern="1200" dirty="0"/>
            <a:t>The bill also requires the State Board of Health to amend the State Board of Health Regulations for the Immunization of School Children as necessary from time to time to maintain conformity with evidence-based, routinely recommended vaccinations for children. </a:t>
          </a:r>
        </a:p>
        <a:p>
          <a:pPr marL="114300" lvl="1" indent="-114300" algn="l" defTabSz="622300" rtl="0">
            <a:lnSpc>
              <a:spcPct val="90000"/>
            </a:lnSpc>
            <a:spcBef>
              <a:spcPct val="0"/>
            </a:spcBef>
            <a:spcAft>
              <a:spcPct val="15000"/>
            </a:spcAft>
            <a:buChar char="•"/>
          </a:pPr>
          <a:endParaRPr lang="en-US" sz="1400" kern="1200" dirty="0"/>
        </a:p>
        <a:p>
          <a:pPr marL="114300" lvl="1" indent="-114300" algn="l" defTabSz="622300" rtl="0">
            <a:lnSpc>
              <a:spcPct val="90000"/>
            </a:lnSpc>
            <a:spcBef>
              <a:spcPct val="0"/>
            </a:spcBef>
            <a:spcAft>
              <a:spcPct val="15000"/>
            </a:spcAft>
            <a:buChar char="•"/>
          </a:pPr>
          <a:r>
            <a:rPr lang="en-US" sz="1400" kern="1200" dirty="0"/>
            <a:t>Effective July 1, 2021</a:t>
          </a:r>
        </a:p>
      </dsp:txBody>
      <dsp:txXfrm>
        <a:off x="113223" y="223293"/>
        <a:ext cx="3966844" cy="3576137"/>
      </dsp:txXfrm>
    </dsp:sp>
    <dsp:sp modelId="{8D98403C-3CDA-44BC-86FD-ED19596F3768}">
      <dsp:nvSpPr>
        <dsp:cNvPr id="0" name=""/>
        <dsp:cNvSpPr/>
      </dsp:nvSpPr>
      <dsp:spPr>
        <a:xfrm>
          <a:off x="4610263" y="1491881"/>
          <a:ext cx="888144" cy="10389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610263" y="1699673"/>
        <a:ext cx="621701" cy="623377"/>
      </dsp:txXfrm>
    </dsp:sp>
    <dsp:sp modelId="{FA68F93B-06CC-46DF-881D-3F39007F2A1D}">
      <dsp:nvSpPr>
        <dsp:cNvPr id="0" name=""/>
        <dsp:cNvSpPr/>
      </dsp:nvSpPr>
      <dsp:spPr>
        <a:xfrm>
          <a:off x="5867072" y="112034"/>
          <a:ext cx="4189362" cy="3798655"/>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t>Changes:</a:t>
          </a:r>
        </a:p>
        <a:p>
          <a:pPr marL="114300" lvl="1" indent="-114300" algn="l" defTabSz="622300" rtl="0">
            <a:lnSpc>
              <a:spcPct val="90000"/>
            </a:lnSpc>
            <a:spcBef>
              <a:spcPct val="0"/>
            </a:spcBef>
            <a:spcAft>
              <a:spcPct val="15000"/>
            </a:spcAft>
            <a:buChar char="•"/>
          </a:pPr>
          <a:r>
            <a:rPr lang="en-US" sz="1400" i="1" kern="1200" dirty="0"/>
            <a:t>Two</a:t>
          </a:r>
          <a:r>
            <a:rPr lang="en-US" sz="1400" kern="1200" dirty="0"/>
            <a:t> doses of properly spaced human papillomavirus (HPV) vaccine (</a:t>
          </a:r>
          <a:r>
            <a:rPr lang="en-US" sz="1400" b="1" kern="1200" dirty="0"/>
            <a:t>males and females</a:t>
          </a:r>
          <a:r>
            <a:rPr lang="en-US" sz="1400" kern="1200" dirty="0"/>
            <a:t>). The first dose shall be administered before the child enters the</a:t>
          </a:r>
          <a:r>
            <a:rPr lang="en-US" sz="1400" i="1" kern="1200" dirty="0"/>
            <a:t> </a:t>
          </a:r>
          <a:r>
            <a:rPr lang="en-US" sz="1400" b="1" i="1" u="sng" kern="1200" dirty="0"/>
            <a:t>7th</a:t>
          </a:r>
          <a:r>
            <a:rPr lang="en-US" sz="1400" kern="1200" dirty="0"/>
            <a:t> grade.</a:t>
          </a:r>
        </a:p>
        <a:p>
          <a:pPr marL="114300" lvl="1" indent="-114300" algn="l" defTabSz="622300" rtl="0">
            <a:lnSpc>
              <a:spcPct val="90000"/>
            </a:lnSpc>
            <a:spcBef>
              <a:spcPct val="0"/>
            </a:spcBef>
            <a:spcAft>
              <a:spcPct val="15000"/>
            </a:spcAft>
            <a:buChar char="•"/>
          </a:pPr>
          <a:r>
            <a:rPr lang="en-US" sz="1400" i="1" kern="1200" dirty="0"/>
            <a:t>Two or three properly spaced doses of rotavirus vaccine, depending on the manufacturer, for children up to eight months of age.</a:t>
          </a:r>
          <a:endParaRPr lang="en-US" sz="1400" kern="1200" dirty="0"/>
        </a:p>
        <a:p>
          <a:pPr marL="114300" lvl="1" indent="-114300" algn="l" defTabSz="622300" rtl="0">
            <a:lnSpc>
              <a:spcPct val="90000"/>
            </a:lnSpc>
            <a:spcBef>
              <a:spcPct val="0"/>
            </a:spcBef>
            <a:spcAft>
              <a:spcPct val="15000"/>
            </a:spcAft>
            <a:buChar char="•"/>
          </a:pPr>
          <a:r>
            <a:rPr lang="en-US" sz="1400" i="1" kern="1200" dirty="0"/>
            <a:t>Two properly spaced doses of hepatitis A vaccine (HAV). The first dose shall be administered at age 12 months or older.</a:t>
          </a:r>
          <a:endParaRPr lang="en-US" sz="1400" kern="1200" dirty="0"/>
        </a:p>
        <a:p>
          <a:pPr marL="114300" lvl="1" indent="-114300" algn="l" defTabSz="622300" rtl="0">
            <a:lnSpc>
              <a:spcPct val="90000"/>
            </a:lnSpc>
            <a:spcBef>
              <a:spcPct val="0"/>
            </a:spcBef>
            <a:spcAft>
              <a:spcPct val="15000"/>
            </a:spcAft>
            <a:buChar char="•"/>
          </a:pPr>
          <a:r>
            <a:rPr lang="en-US" sz="1400" i="1" kern="1200" dirty="0"/>
            <a:t>Two properly spaced doses of meningococcal conjugate vaccine (</a:t>
          </a:r>
          <a:r>
            <a:rPr lang="en-US" sz="1400" i="1" kern="1200" dirty="0" err="1"/>
            <a:t>MenACWY</a:t>
          </a:r>
          <a:r>
            <a:rPr lang="en-US" sz="1400" i="1" kern="1200" dirty="0"/>
            <a:t>). The first dose shall be administered prior to entry to 7th grade. The second dose shall be administered prior to entry to 12</a:t>
          </a:r>
          <a:r>
            <a:rPr lang="en-US" sz="1400" i="1" kern="1200" baseline="30000" dirty="0"/>
            <a:t>th</a:t>
          </a:r>
          <a:r>
            <a:rPr lang="en-US" sz="1400" i="1" kern="1200" dirty="0"/>
            <a:t> grade.</a:t>
          </a:r>
          <a:endParaRPr lang="en-US" sz="1400" kern="1200" dirty="0"/>
        </a:p>
      </dsp:txBody>
      <dsp:txXfrm>
        <a:off x="5978331" y="223293"/>
        <a:ext cx="3966844" cy="357613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3BB4A9-151A-4BE4-B57A-965C3D0FF6FE}" type="datetimeFigureOut">
              <a:rPr lang="en-US" smtClean="0"/>
              <a:t>2/19/2021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60728-4FCF-4CED-8914-589B62EDD6DA}" type="slidenum">
              <a:rPr lang="en-US" smtClean="0"/>
              <a:t>‹#›</a:t>
            </a:fld>
            <a:endParaRPr lang="en-US"/>
          </a:p>
        </p:txBody>
      </p:sp>
    </p:spTree>
    <p:extLst>
      <p:ext uri="{BB962C8B-B14F-4D97-AF65-F5344CB8AC3E}">
        <p14:creationId xmlns:p14="http://schemas.microsoft.com/office/powerpoint/2010/main" val="33121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2760728-4FCF-4CED-8914-589B62EDD6DA}" type="slidenum">
              <a:rPr lang="en-US" smtClean="0"/>
              <a:t>1</a:t>
            </a:fld>
            <a:endParaRPr lang="en-US"/>
          </a:p>
        </p:txBody>
      </p:sp>
    </p:spTree>
    <p:extLst>
      <p:ext uri="{BB962C8B-B14F-4D97-AF65-F5344CB8AC3E}">
        <p14:creationId xmlns:p14="http://schemas.microsoft.com/office/powerpoint/2010/main" val="381288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60728-4FCF-4CED-8914-589B62EDD6DA}" type="slidenum">
              <a:rPr lang="en-US" smtClean="0"/>
              <a:t>2</a:t>
            </a:fld>
            <a:endParaRPr lang="en-US"/>
          </a:p>
        </p:txBody>
      </p:sp>
    </p:spTree>
    <p:extLst>
      <p:ext uri="{BB962C8B-B14F-4D97-AF65-F5344CB8AC3E}">
        <p14:creationId xmlns:p14="http://schemas.microsoft.com/office/powerpoint/2010/main" val="4068659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60728-4FCF-4CED-8914-589B62EDD6DA}" type="slidenum">
              <a:rPr lang="en-US" smtClean="0"/>
              <a:t>3</a:t>
            </a:fld>
            <a:endParaRPr lang="en-US"/>
          </a:p>
        </p:txBody>
      </p:sp>
    </p:spTree>
    <p:extLst>
      <p:ext uri="{BB962C8B-B14F-4D97-AF65-F5344CB8AC3E}">
        <p14:creationId xmlns:p14="http://schemas.microsoft.com/office/powerpoint/2010/main" val="3825564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Exemptions, in Virginia we</a:t>
            </a:r>
            <a:r>
              <a:rPr lang="en-US" baseline="0" dirty="0"/>
              <a:t> accept two form of exemptions, the first is a medical exemption, schools, must have written certification form a physician on the medical exemption form, which is found in the school entrance health form, that one or more of the required immunizations may be detrimental to the students health.</a:t>
            </a:r>
          </a:p>
          <a:p>
            <a:endParaRPr lang="en-US" baseline="0" dirty="0"/>
          </a:p>
          <a:p>
            <a:r>
              <a:rPr lang="en-US" baseline="0" dirty="0"/>
              <a:t>Virginia also accepts a religious, the parents must complete the Certificate of religious exemption form and submit it to the school. The parent must have the form signed and notarized for it to be a valid religious exemption. As mentioned previously, this form can be found on our website. </a:t>
            </a:r>
            <a:endParaRPr lang="en-US" dirty="0"/>
          </a:p>
        </p:txBody>
      </p:sp>
      <p:sp>
        <p:nvSpPr>
          <p:cNvPr id="4" name="Slide Number Placeholder 3"/>
          <p:cNvSpPr>
            <a:spLocks noGrp="1"/>
          </p:cNvSpPr>
          <p:nvPr>
            <p:ph type="sldNum" sz="quarter" idx="10"/>
          </p:nvPr>
        </p:nvSpPr>
        <p:spPr/>
        <p:txBody>
          <a:bodyPr/>
          <a:lstStyle/>
          <a:p>
            <a:fld id="{F2760728-4FCF-4CED-8914-589B62EDD6DA}" type="slidenum">
              <a:rPr lang="en-US" smtClean="0"/>
              <a:t>4</a:t>
            </a:fld>
            <a:endParaRPr lang="en-US"/>
          </a:p>
        </p:txBody>
      </p:sp>
    </p:spTree>
    <p:extLst>
      <p:ext uri="{BB962C8B-B14F-4D97-AF65-F5344CB8AC3E}">
        <p14:creationId xmlns:p14="http://schemas.microsoft.com/office/powerpoint/2010/main" val="2814712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To align with current Advisory Committee on Immunization Practices (ACIP) recommendations, the 2020 General Assembly passed HB 1090 which amends the minimum vaccination requirements for attendance at a public or private elementary, middle or secondary school, child care center, nursery school, family day care home, or developmental center. </a:t>
            </a:r>
            <a:endParaRPr lang="en-US" b="0"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F2760728-4FCF-4CED-8914-589B62EDD6DA}" type="slidenum">
              <a:rPr lang="en-US" smtClean="0"/>
              <a:t>5</a:t>
            </a:fld>
            <a:endParaRPr lang="en-US"/>
          </a:p>
        </p:txBody>
      </p:sp>
    </p:spTree>
    <p:extLst>
      <p:ext uri="{BB962C8B-B14F-4D97-AF65-F5344CB8AC3E}">
        <p14:creationId xmlns:p14="http://schemas.microsoft.com/office/powerpoint/2010/main" val="4179519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a:t>
            </a:r>
            <a:r>
              <a:rPr lang="en-US" baseline="0" dirty="0"/>
              <a:t> in g</a:t>
            </a:r>
            <a:r>
              <a:rPr lang="en-US" dirty="0"/>
              <a:t>rades 1st and above are considered ‘grandfathered’</a:t>
            </a:r>
            <a:r>
              <a:rPr lang="en-US" baseline="0" dirty="0"/>
              <a:t> will not need to receive the kindergarten dose. </a:t>
            </a:r>
            <a:endParaRPr lang="en-US" dirty="0"/>
          </a:p>
        </p:txBody>
      </p:sp>
      <p:sp>
        <p:nvSpPr>
          <p:cNvPr id="4" name="Slide Number Placeholder 3"/>
          <p:cNvSpPr>
            <a:spLocks noGrp="1"/>
          </p:cNvSpPr>
          <p:nvPr>
            <p:ph type="sldNum" sz="quarter" idx="10"/>
          </p:nvPr>
        </p:nvSpPr>
        <p:spPr/>
        <p:txBody>
          <a:bodyPr/>
          <a:lstStyle/>
          <a:p>
            <a:fld id="{F2760728-4FCF-4CED-8914-589B62EDD6DA}" type="slidenum">
              <a:rPr lang="en-US" smtClean="0"/>
              <a:t>6</a:t>
            </a:fld>
            <a:endParaRPr lang="en-US"/>
          </a:p>
        </p:txBody>
      </p:sp>
    </p:spTree>
    <p:extLst>
      <p:ext uri="{BB962C8B-B14F-4D97-AF65-F5344CB8AC3E}">
        <p14:creationId xmlns:p14="http://schemas.microsoft.com/office/powerpoint/2010/main" val="4070749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8-11</a:t>
            </a:r>
            <a:r>
              <a:rPr lang="en-US" baseline="30000" dirty="0"/>
              <a:t>th</a:t>
            </a:r>
            <a:r>
              <a:rPr lang="en-US" baseline="0" dirty="0"/>
              <a:t> graders ‘grandfathered’ will not need to receive the 7</a:t>
            </a:r>
            <a:r>
              <a:rPr lang="en-US" baseline="30000" dirty="0"/>
              <a:t>th</a:t>
            </a:r>
            <a:r>
              <a:rPr lang="en-US" baseline="0" dirty="0"/>
              <a:t> grade dose, will pick up at the 12</a:t>
            </a:r>
            <a:r>
              <a:rPr lang="en-US" baseline="30000" dirty="0"/>
              <a:t>th</a:t>
            </a:r>
            <a:r>
              <a:rPr lang="en-US" baseline="0" dirty="0"/>
              <a:t> grade dose.</a:t>
            </a:r>
            <a:endParaRPr lang="en-US" dirty="0"/>
          </a:p>
        </p:txBody>
      </p:sp>
      <p:sp>
        <p:nvSpPr>
          <p:cNvPr id="4" name="Slide Number Placeholder 3"/>
          <p:cNvSpPr>
            <a:spLocks noGrp="1"/>
          </p:cNvSpPr>
          <p:nvPr>
            <p:ph type="sldNum" sz="quarter" idx="10"/>
          </p:nvPr>
        </p:nvSpPr>
        <p:spPr/>
        <p:txBody>
          <a:bodyPr/>
          <a:lstStyle/>
          <a:p>
            <a:fld id="{F2760728-4FCF-4CED-8914-589B62EDD6DA}" type="slidenum">
              <a:rPr lang="en-US" smtClean="0"/>
              <a:t>8</a:t>
            </a:fld>
            <a:endParaRPr lang="en-US"/>
          </a:p>
        </p:txBody>
      </p:sp>
    </p:spTree>
    <p:extLst>
      <p:ext uri="{BB962C8B-B14F-4D97-AF65-F5344CB8AC3E}">
        <p14:creationId xmlns:p14="http://schemas.microsoft.com/office/powerpoint/2010/main" val="2779114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C1E3D8-82A6-4D3A-BBDE-ECEA23EE644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3EA9C-16D9-4146-BEC2-64AF4FA9965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21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C1E3D8-82A6-4D3A-BBDE-ECEA23EE644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345497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C1E3D8-82A6-4D3A-BBDE-ECEA23EE644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420912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C1E3D8-82A6-4D3A-BBDE-ECEA23EE644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9745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C1E3D8-82A6-4D3A-BBDE-ECEA23EE644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3EA9C-16D9-4146-BEC2-64AF4FA9965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14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C1E3D8-82A6-4D3A-BBDE-ECEA23EE6448}"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73917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C1E3D8-82A6-4D3A-BBDE-ECEA23EE6448}"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321338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C1E3D8-82A6-4D3A-BBDE-ECEA23EE6448}"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17438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C1E3D8-82A6-4D3A-BBDE-ECEA23EE6448}" type="datetimeFigureOut">
              <a:rPr lang="en-US" smtClean="0"/>
              <a:t>2/19/2021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3420528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DC1E3D8-82A6-4D3A-BBDE-ECEA23EE6448}" type="datetimeFigureOut">
              <a:rPr lang="en-US" smtClean="0"/>
              <a:t>2/19/2021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53EA9C-16D9-4146-BEC2-64AF4FA99651}" type="slidenum">
              <a:rPr lang="en-US" smtClean="0"/>
              <a:t>‹#›</a:t>
            </a:fld>
            <a:endParaRPr lang="en-US"/>
          </a:p>
        </p:txBody>
      </p:sp>
    </p:spTree>
    <p:extLst>
      <p:ext uri="{BB962C8B-B14F-4D97-AF65-F5344CB8AC3E}">
        <p14:creationId xmlns:p14="http://schemas.microsoft.com/office/powerpoint/2010/main" val="349187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DC1E3D8-82A6-4D3A-BBDE-ECEA23EE6448}"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3EA9C-16D9-4146-BEC2-64AF4FA99651}" type="slidenum">
              <a:rPr lang="en-US" smtClean="0"/>
              <a:t>‹#›</a:t>
            </a:fld>
            <a:endParaRPr lang="en-US"/>
          </a:p>
        </p:txBody>
      </p:sp>
    </p:spTree>
    <p:extLst>
      <p:ext uri="{BB962C8B-B14F-4D97-AF65-F5344CB8AC3E}">
        <p14:creationId xmlns:p14="http://schemas.microsoft.com/office/powerpoint/2010/main" val="336851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DC1E3D8-82A6-4D3A-BBDE-ECEA23EE6448}" type="datetimeFigureOut">
              <a:rPr lang="en-US" smtClean="0"/>
              <a:t>2/19/2021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53EA9C-16D9-4146-BEC2-64AF4FA9965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3401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249" y="1561170"/>
            <a:ext cx="10612312" cy="1771483"/>
          </a:xfrm>
        </p:spPr>
        <p:txBody>
          <a:bodyPr>
            <a:normAutofit/>
          </a:bodyPr>
          <a:lstStyle/>
          <a:p>
            <a:pPr algn="ctr"/>
            <a:r>
              <a:rPr lang="en-US" sz="6000" dirty="0"/>
              <a:t>Virginia Department of Health - Immunization Presentation </a:t>
            </a:r>
          </a:p>
        </p:txBody>
      </p:sp>
      <p:sp>
        <p:nvSpPr>
          <p:cNvPr id="3" name="Subtitle 2"/>
          <p:cNvSpPr>
            <a:spLocks noGrp="1"/>
          </p:cNvSpPr>
          <p:nvPr>
            <p:ph type="subTitle" idx="1"/>
          </p:nvPr>
        </p:nvSpPr>
        <p:spPr/>
        <p:txBody>
          <a:bodyPr>
            <a:normAutofit fontScale="85000" lnSpcReduction="20000"/>
          </a:bodyPr>
          <a:lstStyle/>
          <a:p>
            <a:r>
              <a:rPr lang="en-US" dirty="0"/>
              <a:t>Erica Hunter, </a:t>
            </a:r>
            <a:r>
              <a:rPr lang="en-US" cap="none" dirty="0"/>
              <a:t>PhD</a:t>
            </a:r>
            <a:r>
              <a:rPr lang="en-US" dirty="0"/>
              <a:t>, MPH</a:t>
            </a:r>
          </a:p>
          <a:p>
            <a:r>
              <a:rPr lang="en-US" dirty="0"/>
              <a:t>Virginia Department of Health</a:t>
            </a:r>
          </a:p>
          <a:p>
            <a:r>
              <a:rPr lang="en-US" dirty="0"/>
              <a:t>Division of Immunization </a:t>
            </a:r>
          </a:p>
        </p:txBody>
      </p:sp>
      <p:pic>
        <p:nvPicPr>
          <p:cNvPr id="6" name="Picture 5"/>
          <p:cNvPicPr>
            <a:picLocks noChangeAspect="1"/>
          </p:cNvPicPr>
          <p:nvPr/>
        </p:nvPicPr>
        <p:blipFill>
          <a:blip r:embed="rId3"/>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206063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Agenda</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6047841"/>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105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657878" y="947854"/>
            <a:ext cx="3099754" cy="5335742"/>
          </a:xfrm>
          <a:prstGeom prst="rect">
            <a:avLst/>
          </a:prstGeom>
        </p:spPr>
      </p:pic>
      <p:sp>
        <p:nvSpPr>
          <p:cNvPr id="2" name="Title 1"/>
          <p:cNvSpPr>
            <a:spLocks noGrp="1"/>
          </p:cNvSpPr>
          <p:nvPr>
            <p:ph type="title"/>
          </p:nvPr>
        </p:nvSpPr>
        <p:spPr>
          <a:xfrm>
            <a:off x="838200" y="365125"/>
            <a:ext cx="10744200" cy="1325563"/>
          </a:xfrm>
        </p:spPr>
        <p:txBody>
          <a:bodyPr>
            <a:noAutofit/>
          </a:bodyPr>
          <a:lstStyle/>
          <a:p>
            <a:pPr algn="ctr"/>
            <a:r>
              <a:rPr lang="en-US" dirty="0"/>
              <a:t>Resources for School Nurses and Administrators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6062370"/>
              </p:ext>
            </p:extLst>
          </p:nvPr>
        </p:nvGraphicFramePr>
        <p:xfrm>
          <a:off x="838201" y="1825625"/>
          <a:ext cx="7663560" cy="38349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p:cNvPicPr>
            <a:picLocks noChangeAspect="1"/>
          </p:cNvPicPr>
          <p:nvPr/>
        </p:nvPicPr>
        <p:blipFill>
          <a:blip r:embed="rId9"/>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93331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Exemptions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6373397"/>
              </p:ext>
            </p:extLst>
          </p:nvPr>
        </p:nvGraphicFramePr>
        <p:xfrm>
          <a:off x="391885" y="1911048"/>
          <a:ext cx="7021286"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7537268" y="2518471"/>
            <a:ext cx="4362994" cy="2390503"/>
          </a:xfrm>
          <a:prstGeom prst="rect">
            <a:avLst/>
          </a:prstGeom>
        </p:spPr>
      </p:pic>
      <p:pic>
        <p:nvPicPr>
          <p:cNvPr id="7" name="Picture 6"/>
          <p:cNvPicPr>
            <a:picLocks noChangeAspect="1"/>
          </p:cNvPicPr>
          <p:nvPr/>
        </p:nvPicPr>
        <p:blipFill>
          <a:blip r:embed="rId9"/>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86348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621140"/>
            <a:ext cx="10058400" cy="875991"/>
          </a:xfrm>
        </p:spPr>
        <p:txBody>
          <a:bodyPr>
            <a:normAutofit fontScale="90000"/>
          </a:bodyPr>
          <a:lstStyle/>
          <a:p>
            <a:pPr algn="ctr"/>
            <a:r>
              <a:rPr lang="en-US" sz="4400" dirty="0"/>
              <a:t>Immunization Requirements- Effective July 1, 2021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478191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375662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192206" y="1359795"/>
            <a:ext cx="10033423" cy="4815559"/>
          </a:xfrm>
          <a:prstGeom prst="rect">
            <a:avLst/>
          </a:prstGeom>
        </p:spPr>
      </p:pic>
      <p:sp>
        <p:nvSpPr>
          <p:cNvPr id="2" name="Title 1"/>
          <p:cNvSpPr>
            <a:spLocks noGrp="1"/>
          </p:cNvSpPr>
          <p:nvPr>
            <p:ph type="title"/>
          </p:nvPr>
        </p:nvSpPr>
        <p:spPr>
          <a:xfrm>
            <a:off x="1097280" y="286603"/>
            <a:ext cx="10058400" cy="978779"/>
          </a:xfrm>
        </p:spPr>
        <p:txBody>
          <a:bodyPr>
            <a:normAutofit/>
          </a:bodyPr>
          <a:lstStyle/>
          <a:p>
            <a:pPr algn="ctr"/>
            <a:r>
              <a:rPr lang="en-US" sz="3600" dirty="0"/>
              <a:t>2021-22 Immunization Requirements– KG </a:t>
            </a:r>
          </a:p>
        </p:txBody>
      </p:sp>
      <p:pic>
        <p:nvPicPr>
          <p:cNvPr id="4" name="Picture 3"/>
          <p:cNvPicPr>
            <a:picLocks noChangeAspect="1"/>
          </p:cNvPicPr>
          <p:nvPr/>
        </p:nvPicPr>
        <p:blipFill>
          <a:blip r:embed="rId4"/>
          <a:stretch>
            <a:fillRect/>
          </a:stretch>
        </p:blipFill>
        <p:spPr>
          <a:xfrm>
            <a:off x="11225629" y="5799937"/>
            <a:ext cx="753012" cy="393082"/>
          </a:xfrm>
          <a:prstGeom prst="rect">
            <a:avLst/>
          </a:prstGeom>
        </p:spPr>
      </p:pic>
      <p:sp>
        <p:nvSpPr>
          <p:cNvPr id="6" name="Oval 5"/>
          <p:cNvSpPr/>
          <p:nvPr/>
        </p:nvSpPr>
        <p:spPr>
          <a:xfrm>
            <a:off x="53571" y="3961644"/>
            <a:ext cx="1247503" cy="12583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a:t>Hep</a:t>
            </a:r>
            <a:r>
              <a:rPr lang="en-US" sz="1050" dirty="0"/>
              <a:t> A requirement added to the KG requirement </a:t>
            </a:r>
          </a:p>
        </p:txBody>
      </p:sp>
      <p:cxnSp>
        <p:nvCxnSpPr>
          <p:cNvPr id="8" name="Elbow Connector 7"/>
          <p:cNvCxnSpPr/>
          <p:nvPr/>
        </p:nvCxnSpPr>
        <p:spPr>
          <a:xfrm>
            <a:off x="1097280" y="4494636"/>
            <a:ext cx="1432890" cy="120304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91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63506"/>
          </a:xfrm>
        </p:spPr>
        <p:txBody>
          <a:bodyPr>
            <a:normAutofit/>
          </a:bodyPr>
          <a:lstStyle/>
          <a:p>
            <a:pPr algn="ctr"/>
            <a:r>
              <a:rPr lang="en-US" sz="3600" dirty="0"/>
              <a:t>2021-22 Immunization Requirements– Non-Grade Specific  </a:t>
            </a:r>
          </a:p>
        </p:txBody>
      </p:sp>
      <p:sp>
        <p:nvSpPr>
          <p:cNvPr id="3" name="Oval 2"/>
          <p:cNvSpPr/>
          <p:nvPr/>
        </p:nvSpPr>
        <p:spPr>
          <a:xfrm>
            <a:off x="249383" y="1976582"/>
            <a:ext cx="1385454" cy="1975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Rotavirus Vaccine will be added to this section, as the maximum age for this vaccine is 8 months</a:t>
            </a:r>
          </a:p>
        </p:txBody>
      </p:sp>
      <p:pic>
        <p:nvPicPr>
          <p:cNvPr id="4" name="Picture 3"/>
          <p:cNvPicPr>
            <a:picLocks noChangeAspect="1"/>
          </p:cNvPicPr>
          <p:nvPr/>
        </p:nvPicPr>
        <p:blipFill>
          <a:blip r:embed="rId2"/>
          <a:stretch>
            <a:fillRect/>
          </a:stretch>
        </p:blipFill>
        <p:spPr>
          <a:xfrm>
            <a:off x="1634836" y="1754909"/>
            <a:ext cx="8651576" cy="4578638"/>
          </a:xfrm>
          <a:prstGeom prst="rect">
            <a:avLst/>
          </a:prstGeom>
        </p:spPr>
      </p:pic>
      <p:cxnSp>
        <p:nvCxnSpPr>
          <p:cNvPr id="5" name="Straight Arrow Connector 4"/>
          <p:cNvCxnSpPr/>
          <p:nvPr/>
        </p:nvCxnSpPr>
        <p:spPr>
          <a:xfrm>
            <a:off x="1366982" y="3325091"/>
            <a:ext cx="1448957" cy="582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118284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35797"/>
          </a:xfrm>
        </p:spPr>
        <p:txBody>
          <a:bodyPr>
            <a:normAutofit/>
          </a:bodyPr>
          <a:lstStyle/>
          <a:p>
            <a:pPr algn="ctr"/>
            <a:r>
              <a:rPr lang="en-US" sz="3600" dirty="0"/>
              <a:t>2021-22 Immunization Requirements– 7</a:t>
            </a:r>
            <a:r>
              <a:rPr lang="en-US" sz="3600" baseline="30000" dirty="0"/>
              <a:t>th</a:t>
            </a:r>
            <a:r>
              <a:rPr lang="en-US" sz="3600" dirty="0"/>
              <a:t> Grade/12</a:t>
            </a:r>
            <a:r>
              <a:rPr lang="en-US" sz="3600" baseline="30000" dirty="0"/>
              <a:t>th</a:t>
            </a:r>
            <a:r>
              <a:rPr lang="en-US" sz="3600" dirty="0"/>
              <a:t> Grade </a:t>
            </a:r>
          </a:p>
        </p:txBody>
      </p:sp>
      <p:sp>
        <p:nvSpPr>
          <p:cNvPr id="4" name="Oval 3"/>
          <p:cNvSpPr/>
          <p:nvPr/>
        </p:nvSpPr>
        <p:spPr>
          <a:xfrm>
            <a:off x="-2718" y="1810360"/>
            <a:ext cx="1099998" cy="1933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The grade for the HPV requirement will change from 6</a:t>
            </a:r>
            <a:r>
              <a:rPr lang="en-US" sz="800" baseline="30000" dirty="0"/>
              <a:t>th</a:t>
            </a:r>
            <a:r>
              <a:rPr lang="en-US" sz="800" dirty="0"/>
              <a:t> grade to 7</a:t>
            </a:r>
            <a:r>
              <a:rPr lang="en-US" sz="800" baseline="30000" dirty="0"/>
              <a:t>th</a:t>
            </a:r>
            <a:r>
              <a:rPr lang="en-US" sz="800" dirty="0"/>
              <a:t> grade in 2021, dosing will change  from 3 doses to 2 doses and gender will apply to both females and males.</a:t>
            </a:r>
          </a:p>
        </p:txBody>
      </p:sp>
      <p:pic>
        <p:nvPicPr>
          <p:cNvPr id="5" name="Picture 4"/>
          <p:cNvPicPr>
            <a:picLocks noChangeAspect="1"/>
          </p:cNvPicPr>
          <p:nvPr/>
        </p:nvPicPr>
        <p:blipFill>
          <a:blip r:embed="rId3"/>
          <a:stretch>
            <a:fillRect/>
          </a:stretch>
        </p:blipFill>
        <p:spPr>
          <a:xfrm>
            <a:off x="1099878" y="1826717"/>
            <a:ext cx="10055802" cy="4143437"/>
          </a:xfrm>
          <a:prstGeom prst="rect">
            <a:avLst/>
          </a:prstGeom>
        </p:spPr>
      </p:pic>
      <p:cxnSp>
        <p:nvCxnSpPr>
          <p:cNvPr id="6" name="Straight Arrow Connector 5"/>
          <p:cNvCxnSpPr/>
          <p:nvPr/>
        </p:nvCxnSpPr>
        <p:spPr>
          <a:xfrm>
            <a:off x="824339" y="3006028"/>
            <a:ext cx="1457043" cy="1031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9915" y="3957754"/>
            <a:ext cx="1088904" cy="15055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t>MenACWY</a:t>
            </a:r>
            <a:r>
              <a:rPr lang="en-US" sz="800" dirty="0"/>
              <a:t>, vaccine, will be added to the 7</a:t>
            </a:r>
            <a:r>
              <a:rPr lang="en-US" sz="800" baseline="30000" dirty="0"/>
              <a:t>th </a:t>
            </a:r>
            <a:r>
              <a:rPr lang="en-US" sz="800" dirty="0"/>
              <a:t> and 12</a:t>
            </a:r>
            <a:r>
              <a:rPr lang="en-US" sz="800" baseline="30000" dirty="0"/>
              <a:t>th</a:t>
            </a:r>
            <a:r>
              <a:rPr lang="en-US" sz="800" dirty="0"/>
              <a:t> grade school requirement in SY 2021-22.</a:t>
            </a:r>
          </a:p>
        </p:txBody>
      </p:sp>
      <p:cxnSp>
        <p:nvCxnSpPr>
          <p:cNvPr id="11" name="Straight Arrow Connector 10"/>
          <p:cNvCxnSpPr>
            <a:stCxn id="9" idx="7"/>
          </p:cNvCxnSpPr>
          <p:nvPr/>
        </p:nvCxnSpPr>
        <p:spPr>
          <a:xfrm flipV="1">
            <a:off x="949353" y="3583709"/>
            <a:ext cx="1415156" cy="594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06314" y="4148285"/>
            <a:ext cx="1482468" cy="466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4"/>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90676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1026" name="Picture 2" descr="How to Tap the Power of 'Thank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6792" y="2735897"/>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11225629" y="5799937"/>
            <a:ext cx="753012" cy="393082"/>
          </a:xfrm>
          <a:prstGeom prst="rect">
            <a:avLst/>
          </a:prstGeom>
        </p:spPr>
      </p:pic>
    </p:spTree>
    <p:extLst>
      <p:ext uri="{BB962C8B-B14F-4D97-AF65-F5344CB8AC3E}">
        <p14:creationId xmlns:p14="http://schemas.microsoft.com/office/powerpoint/2010/main" val="39837115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22658</TotalTime>
  <Words>804</Words>
  <Application>Microsoft Office PowerPoint</Application>
  <PresentationFormat>Widescreen</PresentationFormat>
  <Paragraphs>54</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Virginia Department of Health - Immunization Presentation </vt:lpstr>
      <vt:lpstr>Agenda </vt:lpstr>
      <vt:lpstr>Resources for School Nurses and Administrators</vt:lpstr>
      <vt:lpstr>                Exemptions    </vt:lpstr>
      <vt:lpstr>Immunization Requirements- Effective July 1, 2021</vt:lpstr>
      <vt:lpstr>2021-22 Immunization Requirements– KG </vt:lpstr>
      <vt:lpstr>2021-22 Immunization Requirements– Non-Grade Specific  </vt:lpstr>
      <vt:lpstr>2021-22 Immunization Requirements– 7th Grade/12th Grade </vt:lpstr>
      <vt:lpstr>Questions?</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Immunization Presentation</dc:title>
  <dc:creator>VITA Program</dc:creator>
  <cp:lastModifiedBy>Erin Roberts</cp:lastModifiedBy>
  <cp:revision>50</cp:revision>
  <dcterms:created xsi:type="dcterms:W3CDTF">2020-11-18T13:39:45Z</dcterms:created>
  <dcterms:modified xsi:type="dcterms:W3CDTF">2021-02-19T14:38:19Z</dcterms:modified>
  <cp:contentStatus/>
</cp:coreProperties>
</file>