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7" r:id="rId3"/>
    <p:sldId id="258" r:id="rId4"/>
    <p:sldId id="259" r:id="rId5"/>
    <p:sldId id="269" r:id="rId6"/>
    <p:sldId id="270" r:id="rId7"/>
    <p:sldId id="271" r:id="rId8"/>
    <p:sldId id="272" r:id="rId9"/>
    <p:sldId id="273" r:id="rId10"/>
    <p:sldId id="260" r:id="rId11"/>
    <p:sldId id="261" r:id="rId12"/>
    <p:sldId id="262" r:id="rId13"/>
    <p:sldId id="263" r:id="rId14"/>
    <p:sldId id="274" r:id="rId15"/>
    <p:sldId id="277" r:id="rId16"/>
    <p:sldId id="264" r:id="rId17"/>
    <p:sldId id="265" r:id="rId18"/>
    <p:sldId id="267" r:id="rId19"/>
    <p:sldId id="275" r:id="rId20"/>
    <p:sldId id="276" r:id="rId21"/>
    <p:sldId id="278" r:id="rId22"/>
    <p:sldId id="279" r:id="rId23"/>
    <p:sldId id="280" r:id="rId24"/>
    <p:sldId id="26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0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C4FD3-DD0D-4B75-BC4D-37B54F52CA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C555A4-7153-415B-A60D-2CD046A1DE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0D133B-0BBC-446E-A97E-63B7D3B2A24A}"/>
              </a:ext>
            </a:extLst>
          </p:cNvPr>
          <p:cNvSpPr>
            <a:spLocks noGrp="1"/>
          </p:cNvSpPr>
          <p:nvPr>
            <p:ph type="dt" sz="half" idx="10"/>
          </p:nvPr>
        </p:nvSpPr>
        <p:spPr/>
        <p:txBody>
          <a:bodyPr/>
          <a:lstStyle/>
          <a:p>
            <a:fld id="{C162D2F8-70E3-4654-9D7A-DC8EDE9357FF}" type="datetimeFigureOut">
              <a:rPr lang="en-US" smtClean="0"/>
              <a:pPr/>
              <a:t>2/12/2021</a:t>
            </a:fld>
            <a:endParaRPr lang="en-US"/>
          </a:p>
        </p:txBody>
      </p:sp>
      <p:sp>
        <p:nvSpPr>
          <p:cNvPr id="5" name="Footer Placeholder 4">
            <a:extLst>
              <a:ext uri="{FF2B5EF4-FFF2-40B4-BE49-F238E27FC236}">
                <a16:creationId xmlns:a16="http://schemas.microsoft.com/office/drawing/2014/main" id="{A90AD7B7-D25D-4B63-8667-25B002558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A94D38-391E-44B3-B02A-EEC40E5C9F8D}"/>
              </a:ext>
            </a:extLst>
          </p:cNvPr>
          <p:cNvSpPr>
            <a:spLocks noGrp="1"/>
          </p:cNvSpPr>
          <p:nvPr>
            <p:ph type="sldNum" sz="quarter" idx="12"/>
          </p:nvPr>
        </p:nvSpPr>
        <p:spPr/>
        <p:txBody>
          <a:bodyPr/>
          <a:lstStyle/>
          <a:p>
            <a:fld id="{D3E9CCE3-3E49-4DAA-A063-140B2C52425B}" type="slidenum">
              <a:rPr lang="en-US" smtClean="0"/>
              <a:pPr/>
              <a:t>‹#›</a:t>
            </a:fld>
            <a:endParaRPr lang="en-US"/>
          </a:p>
        </p:txBody>
      </p:sp>
    </p:spTree>
    <p:extLst>
      <p:ext uri="{BB962C8B-B14F-4D97-AF65-F5344CB8AC3E}">
        <p14:creationId xmlns:p14="http://schemas.microsoft.com/office/powerpoint/2010/main" val="1614804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1190A-7AE3-441A-B9A6-339D008B05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61ED05-ABCB-4603-8FA7-DD4DF0196D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076624-C54B-4D97-9320-0569547F5D99}"/>
              </a:ext>
            </a:extLst>
          </p:cNvPr>
          <p:cNvSpPr>
            <a:spLocks noGrp="1"/>
          </p:cNvSpPr>
          <p:nvPr>
            <p:ph type="dt" sz="half" idx="10"/>
          </p:nvPr>
        </p:nvSpPr>
        <p:spPr/>
        <p:txBody>
          <a:bodyPr/>
          <a:lstStyle/>
          <a:p>
            <a:fld id="{C162D2F8-70E3-4654-9D7A-DC8EDE9357FF}" type="datetimeFigureOut">
              <a:rPr lang="en-US" smtClean="0"/>
              <a:pPr/>
              <a:t>2/12/2021</a:t>
            </a:fld>
            <a:endParaRPr lang="en-US"/>
          </a:p>
        </p:txBody>
      </p:sp>
      <p:sp>
        <p:nvSpPr>
          <p:cNvPr id="5" name="Footer Placeholder 4">
            <a:extLst>
              <a:ext uri="{FF2B5EF4-FFF2-40B4-BE49-F238E27FC236}">
                <a16:creationId xmlns:a16="http://schemas.microsoft.com/office/drawing/2014/main" id="{D7EC8652-1E12-42A5-A0D2-2C8D9F2A62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C7CBAC-792A-48A1-B3CF-18A0C11391B7}"/>
              </a:ext>
            </a:extLst>
          </p:cNvPr>
          <p:cNvSpPr>
            <a:spLocks noGrp="1"/>
          </p:cNvSpPr>
          <p:nvPr>
            <p:ph type="sldNum" sz="quarter" idx="12"/>
          </p:nvPr>
        </p:nvSpPr>
        <p:spPr/>
        <p:txBody>
          <a:bodyPr/>
          <a:lstStyle/>
          <a:p>
            <a:fld id="{D3E9CCE3-3E49-4DAA-A063-140B2C52425B}" type="slidenum">
              <a:rPr lang="en-US" smtClean="0"/>
              <a:pPr/>
              <a:t>‹#›</a:t>
            </a:fld>
            <a:endParaRPr lang="en-US"/>
          </a:p>
        </p:txBody>
      </p:sp>
    </p:spTree>
    <p:extLst>
      <p:ext uri="{BB962C8B-B14F-4D97-AF65-F5344CB8AC3E}">
        <p14:creationId xmlns:p14="http://schemas.microsoft.com/office/powerpoint/2010/main" val="124953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3624DD-961D-4656-8912-72F30CA8D3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DF2A49-A203-4133-831D-D338D77D2B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C1BB74-ABB1-4545-B4C5-AC185D03D0D8}"/>
              </a:ext>
            </a:extLst>
          </p:cNvPr>
          <p:cNvSpPr>
            <a:spLocks noGrp="1"/>
          </p:cNvSpPr>
          <p:nvPr>
            <p:ph type="dt" sz="half" idx="10"/>
          </p:nvPr>
        </p:nvSpPr>
        <p:spPr/>
        <p:txBody>
          <a:bodyPr/>
          <a:lstStyle/>
          <a:p>
            <a:fld id="{C162D2F8-70E3-4654-9D7A-DC8EDE9357FF}" type="datetimeFigureOut">
              <a:rPr lang="en-US" smtClean="0"/>
              <a:pPr/>
              <a:t>2/12/2021</a:t>
            </a:fld>
            <a:endParaRPr lang="en-US"/>
          </a:p>
        </p:txBody>
      </p:sp>
      <p:sp>
        <p:nvSpPr>
          <p:cNvPr id="5" name="Footer Placeholder 4">
            <a:extLst>
              <a:ext uri="{FF2B5EF4-FFF2-40B4-BE49-F238E27FC236}">
                <a16:creationId xmlns:a16="http://schemas.microsoft.com/office/drawing/2014/main" id="{8F8B1B20-7805-44E0-BA20-BDB2F910B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AADC3-154A-405B-BF7F-5EC3BD9A3F98}"/>
              </a:ext>
            </a:extLst>
          </p:cNvPr>
          <p:cNvSpPr>
            <a:spLocks noGrp="1"/>
          </p:cNvSpPr>
          <p:nvPr>
            <p:ph type="sldNum" sz="quarter" idx="12"/>
          </p:nvPr>
        </p:nvSpPr>
        <p:spPr/>
        <p:txBody>
          <a:bodyPr/>
          <a:lstStyle/>
          <a:p>
            <a:fld id="{D3E9CCE3-3E49-4DAA-A063-140B2C52425B}" type="slidenum">
              <a:rPr lang="en-US" smtClean="0"/>
              <a:pPr/>
              <a:t>‹#›</a:t>
            </a:fld>
            <a:endParaRPr lang="en-US"/>
          </a:p>
        </p:txBody>
      </p:sp>
    </p:spTree>
    <p:extLst>
      <p:ext uri="{BB962C8B-B14F-4D97-AF65-F5344CB8AC3E}">
        <p14:creationId xmlns:p14="http://schemas.microsoft.com/office/powerpoint/2010/main" val="2862085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1D6EF-5EE5-49FC-B472-F94BF4A8F0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02B9B8-57EA-4CD8-8E70-C1CD7FA206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682BB0-5EB3-411A-9B14-7CCF261C9E92}"/>
              </a:ext>
            </a:extLst>
          </p:cNvPr>
          <p:cNvSpPr>
            <a:spLocks noGrp="1"/>
          </p:cNvSpPr>
          <p:nvPr>
            <p:ph type="dt" sz="half" idx="10"/>
          </p:nvPr>
        </p:nvSpPr>
        <p:spPr/>
        <p:txBody>
          <a:bodyPr/>
          <a:lstStyle/>
          <a:p>
            <a:fld id="{C162D2F8-70E3-4654-9D7A-DC8EDE9357FF}" type="datetimeFigureOut">
              <a:rPr lang="en-US" smtClean="0"/>
              <a:pPr/>
              <a:t>2/12/2021</a:t>
            </a:fld>
            <a:endParaRPr lang="en-US"/>
          </a:p>
        </p:txBody>
      </p:sp>
      <p:sp>
        <p:nvSpPr>
          <p:cNvPr id="5" name="Footer Placeholder 4">
            <a:extLst>
              <a:ext uri="{FF2B5EF4-FFF2-40B4-BE49-F238E27FC236}">
                <a16:creationId xmlns:a16="http://schemas.microsoft.com/office/drawing/2014/main" id="{770DC4F0-2096-40D9-B5F9-3E1CBCF399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694DA3-C5CC-4266-8EEB-0CF1C4841D20}"/>
              </a:ext>
            </a:extLst>
          </p:cNvPr>
          <p:cNvSpPr>
            <a:spLocks noGrp="1"/>
          </p:cNvSpPr>
          <p:nvPr>
            <p:ph type="sldNum" sz="quarter" idx="12"/>
          </p:nvPr>
        </p:nvSpPr>
        <p:spPr/>
        <p:txBody>
          <a:bodyPr/>
          <a:lstStyle/>
          <a:p>
            <a:fld id="{D3E9CCE3-3E49-4DAA-A063-140B2C52425B}" type="slidenum">
              <a:rPr lang="en-US" smtClean="0"/>
              <a:pPr/>
              <a:t>‹#›</a:t>
            </a:fld>
            <a:endParaRPr lang="en-US"/>
          </a:p>
        </p:txBody>
      </p:sp>
    </p:spTree>
    <p:extLst>
      <p:ext uri="{BB962C8B-B14F-4D97-AF65-F5344CB8AC3E}">
        <p14:creationId xmlns:p14="http://schemas.microsoft.com/office/powerpoint/2010/main" val="1949296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B8F11-7ED3-4C1A-9ABD-7015406436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EFE505-6CD2-43F3-991F-324162B25E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62F091-B4AD-422E-9372-4E6A870DB0A7}"/>
              </a:ext>
            </a:extLst>
          </p:cNvPr>
          <p:cNvSpPr>
            <a:spLocks noGrp="1"/>
          </p:cNvSpPr>
          <p:nvPr>
            <p:ph type="dt" sz="half" idx="10"/>
          </p:nvPr>
        </p:nvSpPr>
        <p:spPr/>
        <p:txBody>
          <a:bodyPr/>
          <a:lstStyle/>
          <a:p>
            <a:fld id="{C162D2F8-70E3-4654-9D7A-DC8EDE9357FF}" type="datetimeFigureOut">
              <a:rPr lang="en-US" smtClean="0"/>
              <a:pPr/>
              <a:t>2/12/2021</a:t>
            </a:fld>
            <a:endParaRPr lang="en-US"/>
          </a:p>
        </p:txBody>
      </p:sp>
      <p:sp>
        <p:nvSpPr>
          <p:cNvPr id="5" name="Footer Placeholder 4">
            <a:extLst>
              <a:ext uri="{FF2B5EF4-FFF2-40B4-BE49-F238E27FC236}">
                <a16:creationId xmlns:a16="http://schemas.microsoft.com/office/drawing/2014/main" id="{B86F3BE2-30C7-4998-AA41-D5B9D689EF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E744D1-341B-4B1E-9857-923378121ADC}"/>
              </a:ext>
            </a:extLst>
          </p:cNvPr>
          <p:cNvSpPr>
            <a:spLocks noGrp="1"/>
          </p:cNvSpPr>
          <p:nvPr>
            <p:ph type="sldNum" sz="quarter" idx="12"/>
          </p:nvPr>
        </p:nvSpPr>
        <p:spPr/>
        <p:txBody>
          <a:bodyPr/>
          <a:lstStyle/>
          <a:p>
            <a:fld id="{D3E9CCE3-3E49-4DAA-A063-140B2C52425B}" type="slidenum">
              <a:rPr lang="en-US" smtClean="0"/>
              <a:pPr/>
              <a:t>‹#›</a:t>
            </a:fld>
            <a:endParaRPr lang="en-US"/>
          </a:p>
        </p:txBody>
      </p:sp>
    </p:spTree>
    <p:extLst>
      <p:ext uri="{BB962C8B-B14F-4D97-AF65-F5344CB8AC3E}">
        <p14:creationId xmlns:p14="http://schemas.microsoft.com/office/powerpoint/2010/main" val="3306483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0E8E8-6BF4-429A-852D-C3A223A8AA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EBF986-D956-44D5-8273-B14AC7761E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F9F0C1-C941-4E64-809F-E0D01C4EB0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B5217F-5042-4711-A92E-B0FDDC4B91E0}"/>
              </a:ext>
            </a:extLst>
          </p:cNvPr>
          <p:cNvSpPr>
            <a:spLocks noGrp="1"/>
          </p:cNvSpPr>
          <p:nvPr>
            <p:ph type="dt" sz="half" idx="10"/>
          </p:nvPr>
        </p:nvSpPr>
        <p:spPr/>
        <p:txBody>
          <a:bodyPr/>
          <a:lstStyle/>
          <a:p>
            <a:fld id="{C162D2F8-70E3-4654-9D7A-DC8EDE9357FF}" type="datetimeFigureOut">
              <a:rPr lang="en-US" smtClean="0"/>
              <a:pPr/>
              <a:t>2/12/2021</a:t>
            </a:fld>
            <a:endParaRPr lang="en-US"/>
          </a:p>
        </p:txBody>
      </p:sp>
      <p:sp>
        <p:nvSpPr>
          <p:cNvPr id="6" name="Footer Placeholder 5">
            <a:extLst>
              <a:ext uri="{FF2B5EF4-FFF2-40B4-BE49-F238E27FC236}">
                <a16:creationId xmlns:a16="http://schemas.microsoft.com/office/drawing/2014/main" id="{4B807428-6C88-4330-8F0F-0F7AF95B16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269705-A34D-43A9-938B-441914D98F5D}"/>
              </a:ext>
            </a:extLst>
          </p:cNvPr>
          <p:cNvSpPr>
            <a:spLocks noGrp="1"/>
          </p:cNvSpPr>
          <p:nvPr>
            <p:ph type="sldNum" sz="quarter" idx="12"/>
          </p:nvPr>
        </p:nvSpPr>
        <p:spPr/>
        <p:txBody>
          <a:bodyPr/>
          <a:lstStyle/>
          <a:p>
            <a:fld id="{D3E9CCE3-3E49-4DAA-A063-140B2C52425B}" type="slidenum">
              <a:rPr lang="en-US" smtClean="0"/>
              <a:pPr/>
              <a:t>‹#›</a:t>
            </a:fld>
            <a:endParaRPr lang="en-US"/>
          </a:p>
        </p:txBody>
      </p:sp>
    </p:spTree>
    <p:extLst>
      <p:ext uri="{BB962C8B-B14F-4D97-AF65-F5344CB8AC3E}">
        <p14:creationId xmlns:p14="http://schemas.microsoft.com/office/powerpoint/2010/main" val="5049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BA8E9-6D16-4A10-B91E-264A558996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8D062C-587C-4C93-A9B7-8984F0FB0C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401A07-6F4E-4818-97C2-12AAAC429B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0C5C4D-C6A0-4D7A-B9DE-80FBCEE11F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32AA27-FECA-4518-9EFC-7A546B0EA1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CC4D8F-7D90-493C-B4BB-7BAFDB0C3376}"/>
              </a:ext>
            </a:extLst>
          </p:cNvPr>
          <p:cNvSpPr>
            <a:spLocks noGrp="1"/>
          </p:cNvSpPr>
          <p:nvPr>
            <p:ph type="dt" sz="half" idx="10"/>
          </p:nvPr>
        </p:nvSpPr>
        <p:spPr/>
        <p:txBody>
          <a:bodyPr/>
          <a:lstStyle/>
          <a:p>
            <a:fld id="{C162D2F8-70E3-4654-9D7A-DC8EDE9357FF}" type="datetimeFigureOut">
              <a:rPr lang="en-US" smtClean="0"/>
              <a:pPr/>
              <a:t>2/12/2021</a:t>
            </a:fld>
            <a:endParaRPr lang="en-US"/>
          </a:p>
        </p:txBody>
      </p:sp>
      <p:sp>
        <p:nvSpPr>
          <p:cNvPr id="8" name="Footer Placeholder 7">
            <a:extLst>
              <a:ext uri="{FF2B5EF4-FFF2-40B4-BE49-F238E27FC236}">
                <a16:creationId xmlns:a16="http://schemas.microsoft.com/office/drawing/2014/main" id="{F4B6C70B-EA78-4C0C-871D-B50A1C117E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74F4C7-060E-43BB-BF18-AB49EB017746}"/>
              </a:ext>
            </a:extLst>
          </p:cNvPr>
          <p:cNvSpPr>
            <a:spLocks noGrp="1"/>
          </p:cNvSpPr>
          <p:nvPr>
            <p:ph type="sldNum" sz="quarter" idx="12"/>
          </p:nvPr>
        </p:nvSpPr>
        <p:spPr/>
        <p:txBody>
          <a:bodyPr/>
          <a:lstStyle/>
          <a:p>
            <a:fld id="{D3E9CCE3-3E49-4DAA-A063-140B2C52425B}" type="slidenum">
              <a:rPr lang="en-US" smtClean="0"/>
              <a:pPr/>
              <a:t>‹#›</a:t>
            </a:fld>
            <a:endParaRPr lang="en-US"/>
          </a:p>
        </p:txBody>
      </p:sp>
    </p:spTree>
    <p:extLst>
      <p:ext uri="{BB962C8B-B14F-4D97-AF65-F5344CB8AC3E}">
        <p14:creationId xmlns:p14="http://schemas.microsoft.com/office/powerpoint/2010/main" val="1468695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CB7E5-549E-4045-A1DD-ED7119BE85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1DC6A1-10F8-4629-B1B2-3720DA30335F}"/>
              </a:ext>
            </a:extLst>
          </p:cNvPr>
          <p:cNvSpPr>
            <a:spLocks noGrp="1"/>
          </p:cNvSpPr>
          <p:nvPr>
            <p:ph type="dt" sz="half" idx="10"/>
          </p:nvPr>
        </p:nvSpPr>
        <p:spPr/>
        <p:txBody>
          <a:bodyPr/>
          <a:lstStyle/>
          <a:p>
            <a:fld id="{C162D2F8-70E3-4654-9D7A-DC8EDE9357FF}" type="datetimeFigureOut">
              <a:rPr lang="en-US" smtClean="0"/>
              <a:pPr/>
              <a:t>2/12/2021</a:t>
            </a:fld>
            <a:endParaRPr lang="en-US"/>
          </a:p>
        </p:txBody>
      </p:sp>
      <p:sp>
        <p:nvSpPr>
          <p:cNvPr id="4" name="Footer Placeholder 3">
            <a:extLst>
              <a:ext uri="{FF2B5EF4-FFF2-40B4-BE49-F238E27FC236}">
                <a16:creationId xmlns:a16="http://schemas.microsoft.com/office/drawing/2014/main" id="{917154D7-63F1-4792-8546-6D32E4BAB5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80C5C7-267F-4283-ABEA-2546A0E2CA6A}"/>
              </a:ext>
            </a:extLst>
          </p:cNvPr>
          <p:cNvSpPr>
            <a:spLocks noGrp="1"/>
          </p:cNvSpPr>
          <p:nvPr>
            <p:ph type="sldNum" sz="quarter" idx="12"/>
          </p:nvPr>
        </p:nvSpPr>
        <p:spPr/>
        <p:txBody>
          <a:bodyPr/>
          <a:lstStyle/>
          <a:p>
            <a:fld id="{D3E9CCE3-3E49-4DAA-A063-140B2C52425B}" type="slidenum">
              <a:rPr lang="en-US" smtClean="0"/>
              <a:pPr/>
              <a:t>‹#›</a:t>
            </a:fld>
            <a:endParaRPr lang="en-US"/>
          </a:p>
        </p:txBody>
      </p:sp>
    </p:spTree>
    <p:extLst>
      <p:ext uri="{BB962C8B-B14F-4D97-AF65-F5344CB8AC3E}">
        <p14:creationId xmlns:p14="http://schemas.microsoft.com/office/powerpoint/2010/main" val="3835168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DE4252-1596-478A-9BB0-85CFA3B254A9}"/>
              </a:ext>
            </a:extLst>
          </p:cNvPr>
          <p:cNvSpPr>
            <a:spLocks noGrp="1"/>
          </p:cNvSpPr>
          <p:nvPr>
            <p:ph type="dt" sz="half" idx="10"/>
          </p:nvPr>
        </p:nvSpPr>
        <p:spPr/>
        <p:txBody>
          <a:bodyPr/>
          <a:lstStyle/>
          <a:p>
            <a:fld id="{C162D2F8-70E3-4654-9D7A-DC8EDE9357FF}" type="datetimeFigureOut">
              <a:rPr lang="en-US" smtClean="0"/>
              <a:pPr/>
              <a:t>2/12/2021</a:t>
            </a:fld>
            <a:endParaRPr lang="en-US"/>
          </a:p>
        </p:txBody>
      </p:sp>
      <p:sp>
        <p:nvSpPr>
          <p:cNvPr id="3" name="Footer Placeholder 2">
            <a:extLst>
              <a:ext uri="{FF2B5EF4-FFF2-40B4-BE49-F238E27FC236}">
                <a16:creationId xmlns:a16="http://schemas.microsoft.com/office/drawing/2014/main" id="{EC6305D1-816C-4943-A65D-1F551F89E2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DF94A5-A201-4577-8841-A68FAE82D317}"/>
              </a:ext>
            </a:extLst>
          </p:cNvPr>
          <p:cNvSpPr>
            <a:spLocks noGrp="1"/>
          </p:cNvSpPr>
          <p:nvPr>
            <p:ph type="sldNum" sz="quarter" idx="12"/>
          </p:nvPr>
        </p:nvSpPr>
        <p:spPr/>
        <p:txBody>
          <a:bodyPr/>
          <a:lstStyle/>
          <a:p>
            <a:fld id="{D3E9CCE3-3E49-4DAA-A063-140B2C52425B}" type="slidenum">
              <a:rPr lang="en-US" smtClean="0"/>
              <a:pPr/>
              <a:t>‹#›</a:t>
            </a:fld>
            <a:endParaRPr lang="en-US"/>
          </a:p>
        </p:txBody>
      </p:sp>
    </p:spTree>
    <p:extLst>
      <p:ext uri="{BB962C8B-B14F-4D97-AF65-F5344CB8AC3E}">
        <p14:creationId xmlns:p14="http://schemas.microsoft.com/office/powerpoint/2010/main" val="408353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8C298-9ECB-421C-A879-E22068B6C0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ABEB44-6922-474A-94D5-024D55933B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D3BF0A-598C-49AD-92F4-2C412DFA1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1BF8E8-6772-448C-B837-14258E874BC0}"/>
              </a:ext>
            </a:extLst>
          </p:cNvPr>
          <p:cNvSpPr>
            <a:spLocks noGrp="1"/>
          </p:cNvSpPr>
          <p:nvPr>
            <p:ph type="dt" sz="half" idx="10"/>
          </p:nvPr>
        </p:nvSpPr>
        <p:spPr/>
        <p:txBody>
          <a:bodyPr/>
          <a:lstStyle/>
          <a:p>
            <a:fld id="{C162D2F8-70E3-4654-9D7A-DC8EDE9357FF}" type="datetimeFigureOut">
              <a:rPr lang="en-US" smtClean="0"/>
              <a:pPr/>
              <a:t>2/12/2021</a:t>
            </a:fld>
            <a:endParaRPr lang="en-US"/>
          </a:p>
        </p:txBody>
      </p:sp>
      <p:sp>
        <p:nvSpPr>
          <p:cNvPr id="6" name="Footer Placeholder 5">
            <a:extLst>
              <a:ext uri="{FF2B5EF4-FFF2-40B4-BE49-F238E27FC236}">
                <a16:creationId xmlns:a16="http://schemas.microsoft.com/office/drawing/2014/main" id="{551B654E-20FD-4CD3-980C-6391A674E2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ADB64E-77A2-440C-92B4-C78DF0B046B7}"/>
              </a:ext>
            </a:extLst>
          </p:cNvPr>
          <p:cNvSpPr>
            <a:spLocks noGrp="1"/>
          </p:cNvSpPr>
          <p:nvPr>
            <p:ph type="sldNum" sz="quarter" idx="12"/>
          </p:nvPr>
        </p:nvSpPr>
        <p:spPr/>
        <p:txBody>
          <a:bodyPr/>
          <a:lstStyle/>
          <a:p>
            <a:fld id="{D3E9CCE3-3E49-4DAA-A063-140B2C52425B}" type="slidenum">
              <a:rPr lang="en-US" smtClean="0"/>
              <a:pPr/>
              <a:t>‹#›</a:t>
            </a:fld>
            <a:endParaRPr lang="en-US"/>
          </a:p>
        </p:txBody>
      </p:sp>
    </p:spTree>
    <p:extLst>
      <p:ext uri="{BB962C8B-B14F-4D97-AF65-F5344CB8AC3E}">
        <p14:creationId xmlns:p14="http://schemas.microsoft.com/office/powerpoint/2010/main" val="3567409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7294-C690-4986-BB2A-9EED82692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7A341D-51DD-4E65-8A1A-3705385265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60CA7F-14C8-4C6C-BDFC-6B18C3D918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34089C-4C51-4E58-91D7-3EA4F52C2F7E}"/>
              </a:ext>
            </a:extLst>
          </p:cNvPr>
          <p:cNvSpPr>
            <a:spLocks noGrp="1"/>
          </p:cNvSpPr>
          <p:nvPr>
            <p:ph type="dt" sz="half" idx="10"/>
          </p:nvPr>
        </p:nvSpPr>
        <p:spPr/>
        <p:txBody>
          <a:bodyPr/>
          <a:lstStyle/>
          <a:p>
            <a:fld id="{C162D2F8-70E3-4654-9D7A-DC8EDE9357FF}" type="datetimeFigureOut">
              <a:rPr lang="en-US" smtClean="0"/>
              <a:pPr/>
              <a:t>2/12/2021</a:t>
            </a:fld>
            <a:endParaRPr lang="en-US"/>
          </a:p>
        </p:txBody>
      </p:sp>
      <p:sp>
        <p:nvSpPr>
          <p:cNvPr id="6" name="Footer Placeholder 5">
            <a:extLst>
              <a:ext uri="{FF2B5EF4-FFF2-40B4-BE49-F238E27FC236}">
                <a16:creationId xmlns:a16="http://schemas.microsoft.com/office/drawing/2014/main" id="{5F64725C-9D87-48FB-9ECC-0155D0A887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983A6A-F092-4120-9486-58B890E4F320}"/>
              </a:ext>
            </a:extLst>
          </p:cNvPr>
          <p:cNvSpPr>
            <a:spLocks noGrp="1"/>
          </p:cNvSpPr>
          <p:nvPr>
            <p:ph type="sldNum" sz="quarter" idx="12"/>
          </p:nvPr>
        </p:nvSpPr>
        <p:spPr/>
        <p:txBody>
          <a:bodyPr/>
          <a:lstStyle/>
          <a:p>
            <a:fld id="{D3E9CCE3-3E49-4DAA-A063-140B2C52425B}" type="slidenum">
              <a:rPr lang="en-US" smtClean="0"/>
              <a:pPr/>
              <a:t>‹#›</a:t>
            </a:fld>
            <a:endParaRPr lang="en-US"/>
          </a:p>
        </p:txBody>
      </p:sp>
    </p:spTree>
    <p:extLst>
      <p:ext uri="{BB962C8B-B14F-4D97-AF65-F5344CB8AC3E}">
        <p14:creationId xmlns:p14="http://schemas.microsoft.com/office/powerpoint/2010/main" val="2334615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719616-F3DA-458E-944F-9A0C889D83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5414C3-389A-4177-A8B4-8A24920893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BF9A69-2142-4682-8EFD-483D2E9775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2D2F8-70E3-4654-9D7A-DC8EDE9357FF}" type="datetimeFigureOut">
              <a:rPr lang="en-US" smtClean="0"/>
              <a:pPr/>
              <a:t>2/12/2021</a:t>
            </a:fld>
            <a:endParaRPr lang="en-US"/>
          </a:p>
        </p:txBody>
      </p:sp>
      <p:sp>
        <p:nvSpPr>
          <p:cNvPr id="5" name="Footer Placeholder 4">
            <a:extLst>
              <a:ext uri="{FF2B5EF4-FFF2-40B4-BE49-F238E27FC236}">
                <a16:creationId xmlns:a16="http://schemas.microsoft.com/office/drawing/2014/main" id="{940C1BA4-5BB6-4D79-A7FE-EAF36F74F2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93C9ED-8E82-4C1A-8754-D4AD24D8F4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E9CCE3-3E49-4DAA-A063-140B2C52425B}" type="slidenum">
              <a:rPr lang="en-US" smtClean="0"/>
              <a:pPr/>
              <a:t>‹#›</a:t>
            </a:fld>
            <a:endParaRPr lang="en-US"/>
          </a:p>
        </p:txBody>
      </p:sp>
    </p:spTree>
    <p:extLst>
      <p:ext uri="{BB962C8B-B14F-4D97-AF65-F5344CB8AC3E}">
        <p14:creationId xmlns:p14="http://schemas.microsoft.com/office/powerpoint/2010/main" val="3190871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autismspeaks.org/resource-guid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5100C-74AB-46D2-A5E1-D1EE6E525B97}"/>
              </a:ext>
            </a:extLst>
          </p:cNvPr>
          <p:cNvSpPr>
            <a:spLocks noGrp="1"/>
          </p:cNvSpPr>
          <p:nvPr>
            <p:ph type="ctrTitle"/>
          </p:nvPr>
        </p:nvSpPr>
        <p:spPr>
          <a:xfrm>
            <a:off x="1524000" y="177801"/>
            <a:ext cx="9144000" cy="1587500"/>
          </a:xfrm>
        </p:spPr>
        <p:txBody>
          <a:bodyPr>
            <a:normAutofit fontScale="90000"/>
          </a:bodyPr>
          <a:lstStyle/>
          <a:p>
            <a:r>
              <a:rPr lang="en-US" dirty="0"/>
              <a:t>“Ask the Pediatrician”</a:t>
            </a:r>
            <a:br>
              <a:rPr lang="en-US" dirty="0"/>
            </a:br>
            <a:r>
              <a:rPr lang="en-US" dirty="0"/>
              <a:t>February 2021</a:t>
            </a:r>
          </a:p>
        </p:txBody>
      </p:sp>
      <p:sp>
        <p:nvSpPr>
          <p:cNvPr id="5" name="Subtitle 4"/>
          <p:cNvSpPr>
            <a:spLocks noGrp="1"/>
          </p:cNvSpPr>
          <p:nvPr>
            <p:ph type="subTitle" idx="1"/>
          </p:nvPr>
        </p:nvSpPr>
        <p:spPr>
          <a:xfrm>
            <a:off x="0" y="2336800"/>
            <a:ext cx="6096000" cy="2895600"/>
          </a:xfrm>
        </p:spPr>
        <p:txBody>
          <a:bodyPr>
            <a:normAutofit/>
          </a:bodyPr>
          <a:lstStyle/>
          <a:p>
            <a:r>
              <a:rPr lang="en-US" sz="2000" b="1" dirty="0">
                <a:solidFill>
                  <a:schemeClr val="tx1">
                    <a:lumMod val="95000"/>
                    <a:lumOff val="5000"/>
                  </a:schemeClr>
                </a:solidFill>
              </a:rPr>
              <a:t>Diane Dubinsky, MD FAAP</a:t>
            </a:r>
          </a:p>
          <a:p>
            <a:r>
              <a:rPr lang="en-US" sz="2000" b="1" dirty="0">
                <a:solidFill>
                  <a:schemeClr val="tx1">
                    <a:lumMod val="95000"/>
                    <a:lumOff val="5000"/>
                  </a:schemeClr>
                </a:solidFill>
              </a:rPr>
              <a:t>Clinical Assistant Professor of Pediatrics - </a:t>
            </a:r>
          </a:p>
          <a:p>
            <a:r>
              <a:rPr lang="en-US" sz="2000" b="1" dirty="0">
                <a:solidFill>
                  <a:schemeClr val="tx1">
                    <a:lumMod val="95000"/>
                    <a:lumOff val="5000"/>
                  </a:schemeClr>
                </a:solidFill>
              </a:rPr>
              <a:t>Georgetown University School of Medicine</a:t>
            </a:r>
          </a:p>
          <a:p>
            <a:r>
              <a:rPr lang="en-US" sz="2000" b="1" dirty="0">
                <a:solidFill>
                  <a:schemeClr val="tx1">
                    <a:lumMod val="95000"/>
                    <a:lumOff val="5000"/>
                  </a:schemeClr>
                </a:solidFill>
              </a:rPr>
              <a:t>Virginia Commonwealth University School of Medicine</a:t>
            </a:r>
          </a:p>
          <a:p>
            <a:r>
              <a:rPr lang="en-US" sz="2000" b="1" dirty="0">
                <a:solidFill>
                  <a:schemeClr val="tx1">
                    <a:lumMod val="95000"/>
                    <a:lumOff val="5000"/>
                  </a:schemeClr>
                </a:solidFill>
              </a:rPr>
              <a:t>Visiting Assistant Professor of Pediatrics - University of Virginia School of Medicine</a:t>
            </a:r>
          </a:p>
          <a:p>
            <a:endParaRPr lang="en-US" sz="3385" b="1" dirty="0">
              <a:solidFill>
                <a:schemeClr val="tx1">
                  <a:lumMod val="95000"/>
                  <a:lumOff val="5000"/>
                </a:schemeClr>
              </a:solidFill>
            </a:endParaRPr>
          </a:p>
          <a:p>
            <a:endParaRPr lang="en-US" dirty="0"/>
          </a:p>
        </p:txBody>
      </p:sp>
      <p:sp>
        <p:nvSpPr>
          <p:cNvPr id="6" name="TextBox 5"/>
          <p:cNvSpPr txBox="1"/>
          <p:nvPr/>
        </p:nvSpPr>
        <p:spPr>
          <a:xfrm>
            <a:off x="6769100" y="2235200"/>
            <a:ext cx="4978400" cy="3139321"/>
          </a:xfrm>
          <a:prstGeom prst="rect">
            <a:avLst/>
          </a:prstGeom>
          <a:noFill/>
        </p:spPr>
        <p:txBody>
          <a:bodyPr wrap="square" rtlCol="0">
            <a:spAutoFit/>
          </a:bodyPr>
          <a:lstStyle/>
          <a:p>
            <a:r>
              <a:rPr lang="en-US" sz="2000" b="1" dirty="0">
                <a:solidFill>
                  <a:schemeClr val="tx1">
                    <a:lumMod val="95000"/>
                    <a:lumOff val="5000"/>
                  </a:schemeClr>
                </a:solidFill>
              </a:rPr>
              <a:t>Natasha K. Sriraman MD MPH FAAP FABM</a:t>
            </a:r>
          </a:p>
          <a:p>
            <a:r>
              <a:rPr lang="en-US" sz="2000" b="1" dirty="0">
                <a:solidFill>
                  <a:schemeClr val="tx1">
                    <a:lumMod val="95000"/>
                    <a:lumOff val="5000"/>
                  </a:schemeClr>
                </a:solidFill>
              </a:rPr>
              <a:t>Associate Professor of Pediatrics</a:t>
            </a:r>
          </a:p>
          <a:p>
            <a:r>
              <a:rPr lang="en-US" sz="2000" b="1" dirty="0">
                <a:solidFill>
                  <a:schemeClr val="tx1">
                    <a:lumMod val="95000"/>
                    <a:lumOff val="5000"/>
                  </a:schemeClr>
                </a:solidFill>
              </a:rPr>
              <a:t>Eastern Virginia Medical School</a:t>
            </a:r>
          </a:p>
          <a:p>
            <a:r>
              <a:rPr lang="en-US" sz="2000" b="1" dirty="0">
                <a:solidFill>
                  <a:schemeClr val="tx1">
                    <a:lumMod val="95000"/>
                    <a:lumOff val="5000"/>
                  </a:schemeClr>
                </a:solidFill>
              </a:rPr>
              <a:t>Division of General Academic Pediatrics</a:t>
            </a:r>
          </a:p>
          <a:p>
            <a:r>
              <a:rPr lang="en-US" sz="2000" b="1" dirty="0">
                <a:solidFill>
                  <a:schemeClr val="tx1">
                    <a:lumMod val="95000"/>
                    <a:lumOff val="5000"/>
                  </a:schemeClr>
                </a:solidFill>
              </a:rPr>
              <a:t>Children’s Hospital of the King’s Daughters</a:t>
            </a:r>
          </a:p>
          <a:p>
            <a:endParaRPr lang="en-US" sz="2000" b="1" dirty="0">
              <a:solidFill>
                <a:schemeClr val="tx1">
                  <a:lumMod val="95000"/>
                  <a:lumOff val="5000"/>
                </a:schemeClr>
              </a:solidFill>
            </a:endParaRPr>
          </a:p>
          <a:p>
            <a:r>
              <a:rPr lang="en-US" sz="2000" b="1" dirty="0">
                <a:solidFill>
                  <a:schemeClr val="tx1">
                    <a:lumMod val="95000"/>
                    <a:lumOff val="5000"/>
                  </a:schemeClr>
                </a:solidFill>
              </a:rPr>
              <a:t>Virginia Chapter-AAP Executive Board</a:t>
            </a:r>
          </a:p>
          <a:p>
            <a:endParaRPr lang="en-US" sz="2000" b="1" dirty="0">
              <a:solidFill>
                <a:schemeClr val="tx1">
                  <a:lumMod val="95000"/>
                  <a:lumOff val="5000"/>
                </a:schemeClr>
              </a:solidFill>
            </a:endParaRPr>
          </a:p>
          <a:p>
            <a:r>
              <a:rPr lang="en-US" sz="2000" b="1" dirty="0" err="1">
                <a:solidFill>
                  <a:schemeClr val="tx1">
                    <a:lumMod val="95000"/>
                    <a:lumOff val="5000"/>
                  </a:schemeClr>
                </a:solidFill>
              </a:rPr>
              <a:t>www.NatashaMomMD.com</a:t>
            </a:r>
            <a:endParaRPr lang="en-US" sz="2000" b="1" dirty="0">
              <a:solidFill>
                <a:schemeClr val="tx1">
                  <a:lumMod val="95000"/>
                  <a:lumOff val="5000"/>
                </a:schemeClr>
              </a:solidFill>
            </a:endParaRPr>
          </a:p>
          <a:p>
            <a:endParaRPr lang="en-US" dirty="0"/>
          </a:p>
        </p:txBody>
      </p:sp>
    </p:spTree>
    <p:extLst>
      <p:ext uri="{BB962C8B-B14F-4D97-AF65-F5344CB8AC3E}">
        <p14:creationId xmlns:p14="http://schemas.microsoft.com/office/powerpoint/2010/main" val="717046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B1CC-344C-47EA-910C-47CD492C3909}"/>
              </a:ext>
            </a:extLst>
          </p:cNvPr>
          <p:cNvSpPr>
            <a:spLocks noGrp="1"/>
          </p:cNvSpPr>
          <p:nvPr>
            <p:ph type="title"/>
          </p:nvPr>
        </p:nvSpPr>
        <p:spPr/>
        <p:txBody>
          <a:bodyPr>
            <a:normAutofit fontScale="90000"/>
          </a:bodyPr>
          <a:lstStyle/>
          <a:p>
            <a:r>
              <a:rPr lang="en-US" sz="3200" b="1" dirty="0"/>
              <a:t>Question:  How safe are some of the air purifying systems being used in classrooms for students with asthma?</a:t>
            </a:r>
          </a:p>
        </p:txBody>
      </p:sp>
      <p:sp>
        <p:nvSpPr>
          <p:cNvPr id="3" name="Content Placeholder 2">
            <a:extLst>
              <a:ext uri="{FF2B5EF4-FFF2-40B4-BE49-F238E27FC236}">
                <a16:creationId xmlns:a16="http://schemas.microsoft.com/office/drawing/2014/main" id="{FF92735B-7386-44C5-9694-7399F75D8168}"/>
              </a:ext>
            </a:extLst>
          </p:cNvPr>
          <p:cNvSpPr>
            <a:spLocks noGrp="1"/>
          </p:cNvSpPr>
          <p:nvPr>
            <p:ph idx="1"/>
          </p:nvPr>
        </p:nvSpPr>
        <p:spPr/>
        <p:txBody>
          <a:bodyPr>
            <a:normAutofit fontScale="92500" lnSpcReduction="20000"/>
          </a:bodyPr>
          <a:lstStyle/>
          <a:p>
            <a:r>
              <a:rPr lang="en-US" dirty="0"/>
              <a:t>Different types of air purifiers</a:t>
            </a:r>
          </a:p>
          <a:p>
            <a:pPr lvl="1"/>
            <a:r>
              <a:rPr lang="en-US" dirty="0"/>
              <a:t>Ozone- generating air cleaners  - create ozone to clean the air through chemical interactions.</a:t>
            </a:r>
          </a:p>
          <a:p>
            <a:pPr lvl="1"/>
            <a:r>
              <a:rPr lang="en-US" dirty="0"/>
              <a:t>Electronic air cleaners – charges particles in air causing them to stick to surfaces, can create ozone as by product</a:t>
            </a:r>
          </a:p>
          <a:p>
            <a:pPr lvl="1"/>
            <a:r>
              <a:rPr lang="en-US" dirty="0"/>
              <a:t>Filtering air cleaners – remove particles by passing air through a filter i.e. HEPA, MERV rated filters</a:t>
            </a:r>
          </a:p>
          <a:p>
            <a:r>
              <a:rPr lang="en-US" dirty="0"/>
              <a:t>Safety</a:t>
            </a:r>
          </a:p>
          <a:p>
            <a:pPr lvl="1"/>
            <a:r>
              <a:rPr lang="en-US" dirty="0"/>
              <a:t>Ozone (3 atoms of Oxygen)– inhalation of ozone at certain levels can cause coughing, chest pain, throat irritation and shortness of breath, aggravate asthma</a:t>
            </a:r>
          </a:p>
          <a:p>
            <a:pPr lvl="1"/>
            <a:r>
              <a:rPr lang="en-US" dirty="0"/>
              <a:t>OSHA – limit exposure to no more than 0.10 ppm for 8 hours</a:t>
            </a:r>
          </a:p>
          <a:p>
            <a:pPr lvl="1"/>
            <a:r>
              <a:rPr lang="en-US" dirty="0"/>
              <a:t>NIOSH – limit exposure to no more than 0.10 ppm (no time limit reported)</a:t>
            </a:r>
          </a:p>
          <a:p>
            <a:pPr lvl="1"/>
            <a:r>
              <a:rPr lang="en-US" dirty="0"/>
              <a:t>EPA – maximum outdoor average concentration of 0.08 ppm</a:t>
            </a:r>
          </a:p>
          <a:p>
            <a:pPr lvl="1"/>
            <a:r>
              <a:rPr lang="en-US" dirty="0">
                <a:solidFill>
                  <a:srgbClr val="FF0000"/>
                </a:solidFill>
              </a:rPr>
              <a:t>Filtering air cleaners are the safest and can actually help reduce symptoms of asthma and respiratory symptoms due to air pollution and contaminants.</a:t>
            </a:r>
          </a:p>
        </p:txBody>
      </p:sp>
    </p:spTree>
    <p:extLst>
      <p:ext uri="{BB962C8B-B14F-4D97-AF65-F5344CB8AC3E}">
        <p14:creationId xmlns:p14="http://schemas.microsoft.com/office/powerpoint/2010/main" val="2908668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D8A36-03B9-47C7-BB22-896A17D06FA6}"/>
              </a:ext>
            </a:extLst>
          </p:cNvPr>
          <p:cNvSpPr>
            <a:spLocks noGrp="1"/>
          </p:cNvSpPr>
          <p:nvPr>
            <p:ph type="title"/>
          </p:nvPr>
        </p:nvSpPr>
        <p:spPr>
          <a:xfrm>
            <a:off x="838200" y="365125"/>
            <a:ext cx="10515600" cy="1111337"/>
          </a:xfrm>
        </p:spPr>
        <p:txBody>
          <a:bodyPr>
            <a:normAutofit/>
          </a:bodyPr>
          <a:lstStyle/>
          <a:p>
            <a:r>
              <a:rPr lang="en-US" sz="2800" b="1" dirty="0"/>
              <a:t>Question: Physical evidence of current and past child abuse.  What to look for?</a:t>
            </a:r>
          </a:p>
        </p:txBody>
      </p:sp>
      <p:sp>
        <p:nvSpPr>
          <p:cNvPr id="3" name="Content Placeholder 2">
            <a:extLst>
              <a:ext uri="{FF2B5EF4-FFF2-40B4-BE49-F238E27FC236}">
                <a16:creationId xmlns:a16="http://schemas.microsoft.com/office/drawing/2014/main" id="{A7AE489C-7A72-43F6-809B-0A02DC19B814}"/>
              </a:ext>
            </a:extLst>
          </p:cNvPr>
          <p:cNvSpPr>
            <a:spLocks noGrp="1"/>
          </p:cNvSpPr>
          <p:nvPr>
            <p:ph idx="1"/>
          </p:nvPr>
        </p:nvSpPr>
        <p:spPr>
          <a:xfrm>
            <a:off x="838200" y="1372620"/>
            <a:ext cx="10515600" cy="4351338"/>
          </a:xfrm>
        </p:spPr>
        <p:txBody>
          <a:bodyPr/>
          <a:lstStyle/>
          <a:p>
            <a:r>
              <a:rPr lang="en-US" sz="2000" dirty="0"/>
              <a:t>Children’s reactions to exposure to violence can be immediate or appear much later.  </a:t>
            </a:r>
          </a:p>
          <a:p>
            <a:r>
              <a:rPr lang="en-US" sz="2000" dirty="0"/>
              <a:t>Reactions differ in severity and present with a variety of behaviors.</a:t>
            </a:r>
          </a:p>
          <a:p>
            <a:r>
              <a:rPr lang="en-US" sz="2000" dirty="0"/>
              <a:t>Besides obvious signs of physical  trauma – i.e. bruising, bleeding, unexplained injuries – look for behavior variations</a:t>
            </a:r>
          </a:p>
          <a:p>
            <a:pPr marL="0" indent="0">
              <a:buNone/>
            </a:pPr>
            <a:endParaRPr lang="en-US" dirty="0"/>
          </a:p>
        </p:txBody>
      </p:sp>
      <p:graphicFrame>
        <p:nvGraphicFramePr>
          <p:cNvPr id="4" name="Table 4">
            <a:extLst>
              <a:ext uri="{FF2B5EF4-FFF2-40B4-BE49-F238E27FC236}">
                <a16:creationId xmlns:a16="http://schemas.microsoft.com/office/drawing/2014/main" id="{6629FD5C-703D-421D-A67C-0A11CCF5C3A8}"/>
              </a:ext>
            </a:extLst>
          </p:cNvPr>
          <p:cNvGraphicFramePr>
            <a:graphicFrameLocks noGrp="1"/>
          </p:cNvGraphicFramePr>
          <p:nvPr>
            <p:extLst>
              <p:ext uri="{D42A27DB-BD31-4B8C-83A1-F6EECF244321}">
                <p14:modId xmlns:p14="http://schemas.microsoft.com/office/powerpoint/2010/main" val="4161959033"/>
              </p:ext>
            </p:extLst>
          </p:nvPr>
        </p:nvGraphicFramePr>
        <p:xfrm>
          <a:off x="1048624" y="2843868"/>
          <a:ext cx="10234569" cy="3660612"/>
        </p:xfrm>
        <a:graphic>
          <a:graphicData uri="http://schemas.openxmlformats.org/drawingml/2006/table">
            <a:tbl>
              <a:tblPr firstRow="1" bandRow="1">
                <a:tableStyleId>{5C22544A-7EE6-4342-B048-85BDC9FD1C3A}</a:tableStyleId>
              </a:tblPr>
              <a:tblGrid>
                <a:gridCol w="3411523">
                  <a:extLst>
                    <a:ext uri="{9D8B030D-6E8A-4147-A177-3AD203B41FA5}">
                      <a16:colId xmlns:a16="http://schemas.microsoft.com/office/drawing/2014/main" val="1152432115"/>
                    </a:ext>
                  </a:extLst>
                </a:gridCol>
                <a:gridCol w="3411523">
                  <a:extLst>
                    <a:ext uri="{9D8B030D-6E8A-4147-A177-3AD203B41FA5}">
                      <a16:colId xmlns:a16="http://schemas.microsoft.com/office/drawing/2014/main" val="3429268323"/>
                    </a:ext>
                  </a:extLst>
                </a:gridCol>
                <a:gridCol w="3411523">
                  <a:extLst>
                    <a:ext uri="{9D8B030D-6E8A-4147-A177-3AD203B41FA5}">
                      <a16:colId xmlns:a16="http://schemas.microsoft.com/office/drawing/2014/main" val="1571957015"/>
                    </a:ext>
                  </a:extLst>
                </a:gridCol>
              </a:tblGrid>
              <a:tr h="366764">
                <a:tc>
                  <a:txBody>
                    <a:bodyPr/>
                    <a:lstStyle/>
                    <a:p>
                      <a:r>
                        <a:rPr lang="en-US" dirty="0"/>
                        <a:t>Under age 5</a:t>
                      </a:r>
                    </a:p>
                  </a:txBody>
                  <a:tcPr/>
                </a:tc>
                <a:tc>
                  <a:txBody>
                    <a:bodyPr/>
                    <a:lstStyle/>
                    <a:p>
                      <a:r>
                        <a:rPr lang="en-US" dirty="0"/>
                        <a:t>Ages 6-12</a:t>
                      </a:r>
                    </a:p>
                  </a:txBody>
                  <a:tcPr/>
                </a:tc>
                <a:tc>
                  <a:txBody>
                    <a:bodyPr/>
                    <a:lstStyle/>
                    <a:p>
                      <a:r>
                        <a:rPr lang="en-US" dirty="0"/>
                        <a:t>Ages 13-18</a:t>
                      </a:r>
                    </a:p>
                  </a:txBody>
                  <a:tcPr/>
                </a:tc>
                <a:extLst>
                  <a:ext uri="{0D108BD9-81ED-4DB2-BD59-A6C34878D82A}">
                    <a16:rowId xmlns:a16="http://schemas.microsoft.com/office/drawing/2014/main" val="2657261622"/>
                  </a:ext>
                </a:extLst>
              </a:tr>
              <a:tr h="366764">
                <a:tc>
                  <a:txBody>
                    <a:bodyPr/>
                    <a:lstStyle/>
                    <a:p>
                      <a:r>
                        <a:rPr lang="en-US" dirty="0"/>
                        <a:t>Irritable or fussy</a:t>
                      </a:r>
                    </a:p>
                  </a:txBody>
                  <a:tcPr/>
                </a:tc>
                <a:tc>
                  <a:txBody>
                    <a:bodyPr/>
                    <a:lstStyle/>
                    <a:p>
                      <a:r>
                        <a:rPr lang="en-US" dirty="0"/>
                        <a:t>Difficulty paying attention</a:t>
                      </a:r>
                    </a:p>
                  </a:txBody>
                  <a:tcPr/>
                </a:tc>
                <a:tc>
                  <a:txBody>
                    <a:bodyPr/>
                    <a:lstStyle/>
                    <a:p>
                      <a:r>
                        <a:rPr lang="en-US" dirty="0"/>
                        <a:t>Aggressive behavior</a:t>
                      </a:r>
                    </a:p>
                  </a:txBody>
                  <a:tcPr/>
                </a:tc>
                <a:extLst>
                  <a:ext uri="{0D108BD9-81ED-4DB2-BD59-A6C34878D82A}">
                    <a16:rowId xmlns:a16="http://schemas.microsoft.com/office/drawing/2014/main" val="1322352474"/>
                  </a:ext>
                </a:extLst>
              </a:tr>
              <a:tr h="637179">
                <a:tc>
                  <a:txBody>
                    <a:bodyPr/>
                    <a:lstStyle/>
                    <a:p>
                      <a:r>
                        <a:rPr lang="en-US" dirty="0"/>
                        <a:t>Easily startled</a:t>
                      </a:r>
                    </a:p>
                  </a:txBody>
                  <a:tcPr/>
                </a:tc>
                <a:tc>
                  <a:txBody>
                    <a:bodyPr/>
                    <a:lstStyle/>
                    <a:p>
                      <a:r>
                        <a:rPr lang="en-US" dirty="0"/>
                        <a:t>Unusually quiet, upset, or withdrawn</a:t>
                      </a:r>
                    </a:p>
                  </a:txBody>
                  <a:tcPr/>
                </a:tc>
                <a:tc>
                  <a:txBody>
                    <a:bodyPr/>
                    <a:lstStyle/>
                    <a:p>
                      <a:r>
                        <a:rPr lang="en-US" dirty="0"/>
                        <a:t>Sassy, talking back with greater frequency</a:t>
                      </a:r>
                    </a:p>
                  </a:txBody>
                  <a:tcPr/>
                </a:tc>
                <a:extLst>
                  <a:ext uri="{0D108BD9-81ED-4DB2-BD59-A6C34878D82A}">
                    <a16:rowId xmlns:a16="http://schemas.microsoft.com/office/drawing/2014/main" val="1932347225"/>
                  </a:ext>
                </a:extLst>
              </a:tr>
              <a:tr h="637179">
                <a:tc>
                  <a:txBody>
                    <a:bodyPr/>
                    <a:lstStyle/>
                    <a:p>
                      <a:r>
                        <a:rPr lang="en-US" dirty="0"/>
                        <a:t>Thumb sucking, bed wetting, fear of dark</a:t>
                      </a:r>
                    </a:p>
                  </a:txBody>
                  <a:tcPr/>
                </a:tc>
                <a:tc>
                  <a:txBody>
                    <a:bodyPr/>
                    <a:lstStyle/>
                    <a:p>
                      <a:r>
                        <a:rPr lang="en-US" dirty="0"/>
                        <a:t>Tearful and sad</a:t>
                      </a:r>
                    </a:p>
                  </a:txBody>
                  <a:tcPr/>
                </a:tc>
                <a:tc>
                  <a:txBody>
                    <a:bodyPr/>
                    <a:lstStyle/>
                    <a:p>
                      <a:r>
                        <a:rPr lang="en-US" dirty="0"/>
                        <a:t>Use of drugs or alcohol</a:t>
                      </a:r>
                    </a:p>
                  </a:txBody>
                  <a:tcPr/>
                </a:tc>
                <a:extLst>
                  <a:ext uri="{0D108BD9-81ED-4DB2-BD59-A6C34878D82A}">
                    <a16:rowId xmlns:a16="http://schemas.microsoft.com/office/drawing/2014/main" val="171053505"/>
                  </a:ext>
                </a:extLst>
              </a:tr>
              <a:tr h="366764">
                <a:tc>
                  <a:txBody>
                    <a:bodyPr/>
                    <a:lstStyle/>
                    <a:p>
                      <a:r>
                        <a:rPr lang="en-US" dirty="0"/>
                        <a:t>Frequent tantrums</a:t>
                      </a:r>
                    </a:p>
                  </a:txBody>
                  <a:tcPr/>
                </a:tc>
                <a:tc>
                  <a:txBody>
                    <a:bodyPr/>
                    <a:lstStyle/>
                    <a:p>
                      <a:r>
                        <a:rPr lang="en-US" dirty="0"/>
                        <a:t>Decrease school performance</a:t>
                      </a:r>
                    </a:p>
                  </a:txBody>
                  <a:tcPr/>
                </a:tc>
                <a:tc>
                  <a:txBody>
                    <a:bodyPr/>
                    <a:lstStyle/>
                    <a:p>
                      <a:r>
                        <a:rPr lang="en-US" dirty="0"/>
                        <a:t>Engaging in risky behaviors</a:t>
                      </a:r>
                    </a:p>
                  </a:txBody>
                  <a:tcPr/>
                </a:tc>
                <a:extLst>
                  <a:ext uri="{0D108BD9-81ED-4DB2-BD59-A6C34878D82A}">
                    <a16:rowId xmlns:a16="http://schemas.microsoft.com/office/drawing/2014/main" val="3533244626"/>
                  </a:ext>
                </a:extLst>
              </a:tr>
              <a:tr h="637179">
                <a:tc>
                  <a:txBody>
                    <a:bodyPr/>
                    <a:lstStyle/>
                    <a:p>
                      <a:r>
                        <a:rPr lang="en-US" dirty="0"/>
                        <a:t>Clinging to caregivers</a:t>
                      </a:r>
                    </a:p>
                  </a:txBody>
                  <a:tcPr/>
                </a:tc>
                <a:tc>
                  <a:txBody>
                    <a:bodyPr/>
                    <a:lstStyle/>
                    <a:p>
                      <a:r>
                        <a:rPr lang="en-US" dirty="0"/>
                        <a:t>Decreased appetite</a:t>
                      </a:r>
                    </a:p>
                  </a:txBody>
                  <a:tcPr/>
                </a:tc>
                <a:tc>
                  <a:txBody>
                    <a:bodyPr/>
                    <a:lstStyle/>
                    <a:p>
                      <a:r>
                        <a:rPr lang="en-US" dirty="0"/>
                        <a:t>Sleeping disturbance or excessive sleep, fatigue</a:t>
                      </a:r>
                    </a:p>
                  </a:txBody>
                  <a:tcPr/>
                </a:tc>
                <a:extLst>
                  <a:ext uri="{0D108BD9-81ED-4DB2-BD59-A6C34878D82A}">
                    <a16:rowId xmlns:a16="http://schemas.microsoft.com/office/drawing/2014/main" val="1485459423"/>
                  </a:ext>
                </a:extLst>
              </a:tr>
              <a:tr h="637179">
                <a:tc>
                  <a:txBody>
                    <a:bodyPr/>
                    <a:lstStyle/>
                    <a:p>
                      <a:r>
                        <a:rPr lang="en-US" dirty="0"/>
                        <a:t>Changes in level of activity</a:t>
                      </a:r>
                    </a:p>
                  </a:txBody>
                  <a:tcPr/>
                </a:tc>
                <a:tc>
                  <a:txBody>
                    <a:bodyPr/>
                    <a:lstStyle/>
                    <a:p>
                      <a:r>
                        <a:rPr lang="en-US" dirty="0"/>
                        <a:t>Getting into trouble and not following rules</a:t>
                      </a:r>
                    </a:p>
                  </a:txBody>
                  <a:tcPr/>
                </a:tc>
                <a:tc>
                  <a:txBody>
                    <a:bodyPr/>
                    <a:lstStyle/>
                    <a:p>
                      <a:r>
                        <a:rPr lang="en-US" dirty="0"/>
                        <a:t>Withdrawn, wanting to be alone</a:t>
                      </a:r>
                    </a:p>
                  </a:txBody>
                  <a:tcPr/>
                </a:tc>
                <a:extLst>
                  <a:ext uri="{0D108BD9-81ED-4DB2-BD59-A6C34878D82A}">
                    <a16:rowId xmlns:a16="http://schemas.microsoft.com/office/drawing/2014/main" val="3032942589"/>
                  </a:ext>
                </a:extLst>
              </a:tr>
            </a:tbl>
          </a:graphicData>
        </a:graphic>
      </p:graphicFrame>
    </p:spTree>
    <p:extLst>
      <p:ext uri="{BB962C8B-B14F-4D97-AF65-F5344CB8AC3E}">
        <p14:creationId xmlns:p14="http://schemas.microsoft.com/office/powerpoint/2010/main" val="710212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ADB0-3682-4DD1-A2F8-94E2BCA9EFD3}"/>
              </a:ext>
            </a:extLst>
          </p:cNvPr>
          <p:cNvSpPr>
            <a:spLocks noGrp="1"/>
          </p:cNvSpPr>
          <p:nvPr>
            <p:ph type="title"/>
          </p:nvPr>
        </p:nvSpPr>
        <p:spPr>
          <a:xfrm>
            <a:off x="838200" y="365126"/>
            <a:ext cx="10515600" cy="1186838"/>
          </a:xfrm>
        </p:spPr>
        <p:txBody>
          <a:bodyPr>
            <a:normAutofit fontScale="90000"/>
          </a:bodyPr>
          <a:lstStyle/>
          <a:p>
            <a:r>
              <a:rPr lang="en-US" sz="2800" b="1" dirty="0"/>
              <a:t>Question: How can school nurses help students and parents with detachment issues after returning to in person learning?</a:t>
            </a:r>
          </a:p>
        </p:txBody>
      </p:sp>
      <p:sp>
        <p:nvSpPr>
          <p:cNvPr id="6" name="Content Placeholder 5">
            <a:extLst>
              <a:ext uri="{FF2B5EF4-FFF2-40B4-BE49-F238E27FC236}">
                <a16:creationId xmlns:a16="http://schemas.microsoft.com/office/drawing/2014/main" id="{F8EA4E55-4295-401F-8473-2B9AE6E62955}"/>
              </a:ext>
            </a:extLst>
          </p:cNvPr>
          <p:cNvSpPr>
            <a:spLocks noGrp="1"/>
          </p:cNvSpPr>
          <p:nvPr>
            <p:ph idx="1"/>
          </p:nvPr>
        </p:nvSpPr>
        <p:spPr>
          <a:xfrm>
            <a:off x="838200" y="1551964"/>
            <a:ext cx="10515600" cy="4940910"/>
          </a:xfrm>
        </p:spPr>
        <p:txBody>
          <a:bodyPr>
            <a:normAutofit fontScale="92500" lnSpcReduction="20000"/>
          </a:bodyPr>
          <a:lstStyle/>
          <a:p>
            <a:pPr marL="0" indent="0">
              <a:spcBef>
                <a:spcPts val="0"/>
              </a:spcBef>
              <a:buNone/>
            </a:pPr>
            <a:r>
              <a:rPr lang="en-US" sz="1800" b="1" i="0" u="none" strike="noStrike" kern="1200" dirty="0">
                <a:solidFill>
                  <a:srgbClr val="FFFFFF"/>
                </a:solidFill>
                <a:effectLst/>
                <a:latin typeface="Calibri" panose="020F0502020204030204" pitchFamily="34" charset="0"/>
              </a:rPr>
              <a:t> </a:t>
            </a:r>
            <a:r>
              <a:rPr lang="en-US" sz="2200" b="1" i="0" u="none" strike="noStrike" kern="1200" dirty="0">
                <a:solidFill>
                  <a:srgbClr val="FFFFFF"/>
                </a:solidFill>
                <a:effectLst/>
                <a:latin typeface="Calibri" panose="020F0502020204030204" pitchFamily="34" charset="0"/>
              </a:rPr>
              <a:t>each child may have very different experiences during the pandemic</a:t>
            </a:r>
            <a:endParaRPr lang="en-US" sz="2200" b="0" i="0" u="none" strike="noStrike" dirty="0">
              <a:effectLst/>
              <a:latin typeface="Arial" panose="020B0604020202020204" pitchFamily="34" charset="0"/>
            </a:endParaRPr>
          </a:p>
          <a:p>
            <a:pPr marL="0" fontAlgn="t">
              <a:spcBef>
                <a:spcPts val="0"/>
              </a:spcBef>
            </a:pPr>
            <a:r>
              <a:rPr lang="en-US" sz="2200" dirty="0">
                <a:solidFill>
                  <a:srgbClr val="000000"/>
                </a:solidFill>
                <a:latin typeface="Calibri" panose="020F0502020204030204" pitchFamily="34" charset="0"/>
              </a:rPr>
              <a:t>One size doesn’t fil all– each child may have different experiences during the pandemic (i.e. parental job    loss, food insecurity, family depression, alcohol or drug use exposure, abuse, illness and death.)</a:t>
            </a:r>
          </a:p>
          <a:p>
            <a:pPr marL="0" indent="0" fontAlgn="t">
              <a:spcBef>
                <a:spcPts val="0"/>
              </a:spcBef>
              <a:buNone/>
            </a:pPr>
            <a:endParaRPr lang="en-US" sz="2200" dirty="0">
              <a:solidFill>
                <a:srgbClr val="000000"/>
              </a:solidFill>
              <a:latin typeface="Calibri" panose="020F0502020204030204" pitchFamily="34" charset="0"/>
            </a:endParaRPr>
          </a:p>
          <a:p>
            <a:pPr fontAlgn="t">
              <a:spcBef>
                <a:spcPts val="0"/>
              </a:spcBef>
            </a:pPr>
            <a:r>
              <a:rPr lang="en-US" sz="2200" dirty="0">
                <a:solidFill>
                  <a:srgbClr val="000000"/>
                </a:solidFill>
                <a:latin typeface="Calibri" panose="020F0502020204030204" pitchFamily="34" charset="0"/>
              </a:rPr>
              <a:t>Recognize varying levels of coping skills and resilience </a:t>
            </a:r>
          </a:p>
          <a:p>
            <a:pPr marL="0" indent="0" fontAlgn="t">
              <a:spcBef>
                <a:spcPts val="0"/>
              </a:spcBef>
              <a:buNone/>
            </a:pPr>
            <a:endParaRPr lang="en-US" sz="2200" dirty="0">
              <a:solidFill>
                <a:srgbClr val="000000"/>
              </a:solidFill>
              <a:latin typeface="Calibri" panose="020F0502020204030204" pitchFamily="34" charset="0"/>
            </a:endParaRPr>
          </a:p>
          <a:p>
            <a:pPr marL="0" algn="l" rtl="0" eaLnBrk="1" fontAlgn="t" latinLnBrk="0" hangingPunct="1">
              <a:spcBef>
                <a:spcPts val="0"/>
              </a:spcBef>
              <a:spcAft>
                <a:spcPts val="0"/>
              </a:spcAft>
            </a:pPr>
            <a:r>
              <a:rPr lang="en-US" sz="2200" b="0" i="0" u="none" strike="noStrike" kern="1200" dirty="0">
                <a:solidFill>
                  <a:srgbClr val="000000"/>
                </a:solidFill>
                <a:effectLst/>
                <a:latin typeface="Calibri" panose="020F0502020204030204" pitchFamily="34" charset="0"/>
              </a:rPr>
              <a:t>Prepare ahead for younger children, </a:t>
            </a:r>
          </a:p>
          <a:p>
            <a:pPr marL="457200" lvl="1" fontAlgn="t">
              <a:spcBef>
                <a:spcPts val="0"/>
              </a:spcBef>
            </a:pPr>
            <a:r>
              <a:rPr lang="en-US" sz="2200" b="0" i="0" u="none" strike="noStrike" kern="1200" dirty="0">
                <a:solidFill>
                  <a:srgbClr val="000000"/>
                </a:solidFill>
                <a:effectLst/>
                <a:latin typeface="Calibri" panose="020F0502020204030204" pitchFamily="34" charset="0"/>
              </a:rPr>
              <a:t>frequent discussions ahead of returning, driving by school daily ahead of time</a:t>
            </a:r>
          </a:p>
          <a:p>
            <a:pPr marL="457200" lvl="1" fontAlgn="t">
              <a:spcBef>
                <a:spcPts val="0"/>
              </a:spcBef>
            </a:pPr>
            <a:r>
              <a:rPr lang="en-US" sz="2200" b="0" i="0" u="none" strike="noStrike" kern="1200" dirty="0">
                <a:solidFill>
                  <a:srgbClr val="000000"/>
                </a:solidFill>
                <a:effectLst/>
                <a:latin typeface="Calibri" panose="020F0502020204030204" pitchFamily="34" charset="0"/>
              </a:rPr>
              <a:t>Discuss fun memories of their teacher, or stories about their friends and thing that will be the same</a:t>
            </a:r>
            <a:endParaRPr lang="en-US" sz="2200" b="0" i="0" u="none" strike="noStrike" dirty="0">
              <a:effectLst/>
              <a:latin typeface="Arial" panose="020B0604020202020204" pitchFamily="34" charset="0"/>
            </a:endParaRPr>
          </a:p>
          <a:p>
            <a:pPr marL="457200" lvl="1" fontAlgn="t">
              <a:spcBef>
                <a:spcPts val="0"/>
              </a:spcBef>
            </a:pPr>
            <a:r>
              <a:rPr lang="en-US" sz="2200" b="0" i="0" u="none" strike="noStrike" kern="1200" dirty="0">
                <a:solidFill>
                  <a:srgbClr val="000000"/>
                </a:solidFill>
                <a:effectLst/>
                <a:latin typeface="Calibri" panose="020F0502020204030204" pitchFamily="34" charset="0"/>
              </a:rPr>
              <a:t>Discuss differences they will encounter (spaced desks, masks,  lunch set up, </a:t>
            </a:r>
            <a:r>
              <a:rPr lang="en-US" sz="2200" b="0" i="0" u="none" strike="noStrike" kern="1200" dirty="0" err="1">
                <a:solidFill>
                  <a:srgbClr val="000000"/>
                </a:solidFill>
                <a:effectLst/>
                <a:latin typeface="Calibri" panose="020F0502020204030204" pitchFamily="34" charset="0"/>
              </a:rPr>
              <a:t>etc</a:t>
            </a:r>
            <a:r>
              <a:rPr lang="en-US" sz="2200" b="0" i="0" u="none" strike="noStrike" kern="1200" dirty="0">
                <a:solidFill>
                  <a:srgbClr val="000000"/>
                </a:solidFill>
                <a:effectLst/>
                <a:latin typeface="Calibri" panose="020F0502020204030204" pitchFamily="34" charset="0"/>
              </a:rPr>
              <a:t>). </a:t>
            </a:r>
          </a:p>
          <a:p>
            <a:r>
              <a:rPr lang="en-US" sz="2200" dirty="0"/>
              <a:t>Acknowledge what has happened</a:t>
            </a:r>
          </a:p>
          <a:p>
            <a:r>
              <a:rPr lang="en-US" sz="2200" dirty="0"/>
              <a:t>Allow time for students to talk</a:t>
            </a:r>
          </a:p>
          <a:p>
            <a:pPr lvl="1"/>
            <a:r>
              <a:rPr lang="en-US" sz="2200" dirty="0"/>
              <a:t>Younger children – extended circle time, check-ins as a class</a:t>
            </a:r>
          </a:p>
          <a:p>
            <a:pPr lvl="1"/>
            <a:r>
              <a:rPr lang="en-US" sz="2200" dirty="0"/>
              <a:t>Older children/adolescents – peer support</a:t>
            </a:r>
          </a:p>
          <a:p>
            <a:pPr lvl="1"/>
            <a:r>
              <a:rPr lang="en-US" sz="2200" dirty="0"/>
              <a:t>Nurse “office hours” to come talk</a:t>
            </a:r>
          </a:p>
          <a:p>
            <a:r>
              <a:rPr lang="en-US" sz="2200" dirty="0"/>
              <a:t>Create activities that allow and encourage students to build connections</a:t>
            </a:r>
          </a:p>
          <a:p>
            <a:r>
              <a:rPr lang="en-US" sz="2200" dirty="0"/>
              <a:t>Refer for professional intervention if significant concerns</a:t>
            </a:r>
          </a:p>
          <a:p>
            <a:pPr marL="457200" lvl="1" indent="0">
              <a:buNone/>
            </a:pPr>
            <a:endParaRPr lang="en-US" dirty="0"/>
          </a:p>
          <a:p>
            <a:endParaRPr lang="en-US" dirty="0"/>
          </a:p>
        </p:txBody>
      </p:sp>
    </p:spTree>
    <p:extLst>
      <p:ext uri="{BB962C8B-B14F-4D97-AF65-F5344CB8AC3E}">
        <p14:creationId xmlns:p14="http://schemas.microsoft.com/office/powerpoint/2010/main" val="917390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2793D-8A93-4E1B-A11B-5D433576F75D}"/>
              </a:ext>
            </a:extLst>
          </p:cNvPr>
          <p:cNvSpPr>
            <a:spLocks noGrp="1"/>
          </p:cNvSpPr>
          <p:nvPr>
            <p:ph type="title"/>
          </p:nvPr>
        </p:nvSpPr>
        <p:spPr/>
        <p:txBody>
          <a:bodyPr>
            <a:normAutofit fontScale="90000"/>
          </a:bodyPr>
          <a:lstStyle/>
          <a:p>
            <a:r>
              <a:rPr lang="en-US" sz="2800" b="1" dirty="0"/>
              <a:t>Question:  What are your recommendations for parents who have children with symptoms of autism  or other related diagnosis including ADHD? Are you aware of specialists in Norther Virginia area?</a:t>
            </a:r>
          </a:p>
        </p:txBody>
      </p:sp>
      <p:sp>
        <p:nvSpPr>
          <p:cNvPr id="5" name="Content Placeholder 4">
            <a:extLst>
              <a:ext uri="{FF2B5EF4-FFF2-40B4-BE49-F238E27FC236}">
                <a16:creationId xmlns:a16="http://schemas.microsoft.com/office/drawing/2014/main" id="{F16C3736-C0C9-4D72-A250-C51882006D8F}"/>
              </a:ext>
            </a:extLst>
          </p:cNvPr>
          <p:cNvSpPr>
            <a:spLocks noGrp="1"/>
          </p:cNvSpPr>
          <p:nvPr>
            <p:ph idx="1"/>
          </p:nvPr>
        </p:nvSpPr>
        <p:spPr/>
        <p:txBody>
          <a:bodyPr>
            <a:normAutofit fontScale="70000" lnSpcReduction="20000"/>
          </a:bodyPr>
          <a:lstStyle/>
          <a:p>
            <a:r>
              <a:rPr lang="en-US" dirty="0"/>
              <a:t>Refer back to primary care pediatrician for evaluation </a:t>
            </a:r>
          </a:p>
          <a:p>
            <a:pPr lvl="1"/>
            <a:r>
              <a:rPr lang="en-US" dirty="0"/>
              <a:t>They will have knowledge of community resources, behavioral therapy interventions</a:t>
            </a:r>
          </a:p>
          <a:p>
            <a:r>
              <a:rPr lang="en-US" sz="2800" dirty="0">
                <a:solidFill>
                  <a:srgbClr val="0563C1"/>
                </a:solidFill>
                <a:hlinkClick r:id="rId2">
                  <a:extLst>
                    <a:ext uri="{A12FA001-AC4F-418D-AE19-62706E023703}">
                      <ahyp:hlinkClr xmlns:ahyp="http://schemas.microsoft.com/office/drawing/2018/hyperlinkcolor" val="tx"/>
                    </a:ext>
                  </a:extLst>
                </a:hlinkClick>
              </a:rPr>
              <a:t>https://www.autismspeaks.org/resource-guide</a:t>
            </a:r>
            <a:endParaRPr lang="en-US" sz="2800" dirty="0"/>
          </a:p>
          <a:p>
            <a:pPr marL="0" indent="0">
              <a:buNone/>
            </a:pPr>
            <a:r>
              <a:rPr lang="en-US" sz="2800" dirty="0"/>
              <a:t>Can filter resources by state, age and severity of symptoms</a:t>
            </a:r>
            <a:r>
              <a:rPr lang="en-US" dirty="0"/>
              <a:t>. </a:t>
            </a:r>
          </a:p>
          <a:p>
            <a:pPr lvl="1"/>
            <a:r>
              <a:rPr lang="en-US" dirty="0"/>
              <a:t>Advocacy, </a:t>
            </a:r>
          </a:p>
          <a:p>
            <a:pPr lvl="1"/>
            <a:r>
              <a:rPr lang="en-US" dirty="0"/>
              <a:t>Autism friendly services</a:t>
            </a:r>
          </a:p>
          <a:p>
            <a:pPr lvl="1"/>
            <a:r>
              <a:rPr lang="en-US" dirty="0"/>
              <a:t>Employment and post secondary education</a:t>
            </a:r>
          </a:p>
          <a:p>
            <a:pPr lvl="1"/>
            <a:r>
              <a:rPr lang="en-US" dirty="0"/>
              <a:t>Evaluation and diagnosis</a:t>
            </a:r>
          </a:p>
          <a:p>
            <a:pPr lvl="1"/>
            <a:r>
              <a:rPr lang="en-US" dirty="0"/>
              <a:t>Health and Medical/dental</a:t>
            </a:r>
          </a:p>
          <a:p>
            <a:pPr lvl="1"/>
            <a:r>
              <a:rPr lang="en-US" dirty="0"/>
              <a:t>Housing and community living</a:t>
            </a:r>
          </a:p>
          <a:p>
            <a:pPr lvl="1"/>
            <a:r>
              <a:rPr lang="en-US" dirty="0"/>
              <a:t>Multi service providers</a:t>
            </a:r>
          </a:p>
          <a:p>
            <a:pPr lvl="1"/>
            <a:r>
              <a:rPr lang="en-US" dirty="0"/>
              <a:t>Recreation and community activities</a:t>
            </a:r>
          </a:p>
          <a:p>
            <a:pPr lvl="1"/>
            <a:r>
              <a:rPr lang="en-US" dirty="0"/>
              <a:t>Safety</a:t>
            </a:r>
          </a:p>
          <a:p>
            <a:pPr lvl="1"/>
            <a:r>
              <a:rPr lang="en-US" dirty="0"/>
              <a:t>Schools</a:t>
            </a:r>
          </a:p>
          <a:p>
            <a:pPr lvl="1"/>
            <a:r>
              <a:rPr lang="en-US" dirty="0"/>
              <a:t>Support groups</a:t>
            </a:r>
          </a:p>
          <a:p>
            <a:pPr lvl="1"/>
            <a:r>
              <a:rPr lang="en-US" dirty="0"/>
              <a:t>Treatments and therapies</a:t>
            </a:r>
          </a:p>
        </p:txBody>
      </p:sp>
    </p:spTree>
    <p:extLst>
      <p:ext uri="{BB962C8B-B14F-4D97-AF65-F5344CB8AC3E}">
        <p14:creationId xmlns:p14="http://schemas.microsoft.com/office/powerpoint/2010/main" val="359721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411192"/>
          </a:xfrm>
        </p:spPr>
        <p:txBody>
          <a:bodyPr>
            <a:normAutofit fontScale="90000"/>
          </a:bodyPr>
          <a:lstStyle/>
          <a:p>
            <a:r>
              <a:rPr lang="en-US" sz="3400" b="1" i="1" dirty="0">
                <a:solidFill>
                  <a:srgbClr val="3366FF"/>
                </a:solidFill>
              </a:rPr>
              <a:t>Q: Why do physicians fail to complete the hearing/vision and developmental screening on physicals?</a:t>
            </a:r>
          </a:p>
        </p:txBody>
      </p:sp>
      <p:sp>
        <p:nvSpPr>
          <p:cNvPr id="5" name="Content Placeholder 4"/>
          <p:cNvSpPr>
            <a:spLocks noGrp="1"/>
          </p:cNvSpPr>
          <p:nvPr>
            <p:ph idx="1"/>
          </p:nvPr>
        </p:nvSpPr>
        <p:spPr/>
        <p:txBody>
          <a:bodyPr/>
          <a:lstStyle/>
          <a:p>
            <a:r>
              <a:rPr lang="en-US" dirty="0"/>
              <a:t>Question screening at every visit</a:t>
            </a:r>
          </a:p>
          <a:p>
            <a:r>
              <a:rPr lang="en-US" dirty="0"/>
              <a:t>Objective screening required at: </a:t>
            </a:r>
          </a:p>
          <a:p>
            <a:pPr lvl="1"/>
            <a:r>
              <a:rPr lang="en-US" dirty="0"/>
              <a:t>Vision: 3, 4, 5, 6, 8, 10, 13,16,20</a:t>
            </a:r>
          </a:p>
          <a:p>
            <a:pPr lvl="1"/>
            <a:r>
              <a:rPr lang="en-US" dirty="0"/>
              <a:t>Hearing: 4, 5, 6, 8, 10, 12, 15</a:t>
            </a:r>
          </a:p>
          <a:p>
            <a:r>
              <a:rPr lang="en-US" dirty="0"/>
              <a:t>At younger ages, child has to be cooperative, also consider developmental status of each child</a:t>
            </a:r>
          </a:p>
          <a:p>
            <a:r>
              <a:rPr lang="en-US" dirty="0"/>
              <a:t>Developmental surveillance done at each visit</a:t>
            </a:r>
          </a:p>
          <a:p>
            <a:pPr lvl="1"/>
            <a:r>
              <a:rPr lang="en-US" dirty="0"/>
              <a:t>Autism screening: 18, 24 months</a:t>
            </a:r>
          </a:p>
          <a:p>
            <a:pPr lvl="1"/>
            <a:r>
              <a:rPr lang="en-US" dirty="0"/>
              <a:t>Depression screening: yearly starting at 11 </a:t>
            </a:r>
            <a:r>
              <a:rPr lang="en-US" dirty="0" err="1"/>
              <a:t>y/o</a:t>
            </a:r>
            <a:endParaRPr lang="en-US" dirty="0"/>
          </a:p>
          <a:p>
            <a:pPr lvl="1"/>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i="1" dirty="0">
                <a:solidFill>
                  <a:srgbClr val="3366FF"/>
                </a:solidFill>
              </a:rPr>
              <a:t>Q: How do you address vaccine refusal?</a:t>
            </a:r>
          </a:p>
        </p:txBody>
      </p:sp>
      <p:sp>
        <p:nvSpPr>
          <p:cNvPr id="3" name="Content Placeholder 2"/>
          <p:cNvSpPr>
            <a:spLocks noGrp="1"/>
          </p:cNvSpPr>
          <p:nvPr>
            <p:ph idx="1"/>
          </p:nvPr>
        </p:nvSpPr>
        <p:spPr/>
        <p:txBody>
          <a:bodyPr/>
          <a:lstStyle/>
          <a:p>
            <a:r>
              <a:rPr lang="en-US" dirty="0"/>
              <a:t>Vaccines do NOT cause autism</a:t>
            </a:r>
          </a:p>
          <a:p>
            <a:r>
              <a:rPr lang="en-US" dirty="0"/>
              <a:t>In our pediatric offices, we ask mom/parent</a:t>
            </a:r>
          </a:p>
          <a:p>
            <a:pPr marL="1371600" lvl="2" indent="-457200">
              <a:buAutoNum type="arabicParenR"/>
            </a:pPr>
            <a:r>
              <a:rPr lang="en-US" dirty="0"/>
              <a:t>What are their concerns about vaccines, try to be specific</a:t>
            </a:r>
          </a:p>
          <a:p>
            <a:pPr marL="1371600" lvl="2" indent="-457200">
              <a:buAutoNum type="arabicParenR"/>
            </a:pPr>
            <a:r>
              <a:rPr lang="en-US" dirty="0"/>
              <a:t>Where are they getting their information (web/friends/family)</a:t>
            </a:r>
          </a:p>
          <a:p>
            <a:pPr marL="1371600" lvl="2" indent="-457200">
              <a:buAutoNum type="arabicParenR"/>
            </a:pPr>
            <a:r>
              <a:rPr lang="en-US" dirty="0"/>
              <a:t>Has there been a previous reaction they are worried about?</a:t>
            </a:r>
          </a:p>
          <a:p>
            <a:r>
              <a:rPr lang="en-US" dirty="0"/>
              <a:t>Go step by step addressing each concern</a:t>
            </a:r>
          </a:p>
          <a:p>
            <a:r>
              <a:rPr lang="en-US" dirty="0"/>
              <a:t>Discuss risk of illness/death of contracting certain diseases</a:t>
            </a:r>
          </a:p>
          <a:p>
            <a:r>
              <a:rPr lang="en-US" dirty="0"/>
              <a:t>Parent must sign AAP Vaccine Refusal Form</a:t>
            </a:r>
          </a:p>
          <a:p>
            <a:pPr lvl="1"/>
            <a:r>
              <a:rPr lang="en-US" dirty="0"/>
              <a:t>Documentation</a:t>
            </a:r>
          </a:p>
          <a:p>
            <a:pPr marL="1371600" lvl="2" indent="-457200">
              <a:buAutoNum type="arabicParen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4899A-EF00-4AAB-9D44-DF9D6DFCBAA1}"/>
              </a:ext>
            </a:extLst>
          </p:cNvPr>
          <p:cNvSpPr>
            <a:spLocks noGrp="1"/>
          </p:cNvSpPr>
          <p:nvPr>
            <p:ph type="title"/>
          </p:nvPr>
        </p:nvSpPr>
        <p:spPr/>
        <p:txBody>
          <a:bodyPr>
            <a:normAutofit/>
          </a:bodyPr>
          <a:lstStyle/>
          <a:p>
            <a:r>
              <a:rPr lang="en-US" sz="3200" dirty="0"/>
              <a:t>Questions:  Current guidelines for treatment of conjunctivitis and school exclusion</a:t>
            </a:r>
          </a:p>
        </p:txBody>
      </p:sp>
      <p:sp>
        <p:nvSpPr>
          <p:cNvPr id="3" name="Content Placeholder 2">
            <a:extLst>
              <a:ext uri="{FF2B5EF4-FFF2-40B4-BE49-F238E27FC236}">
                <a16:creationId xmlns:a16="http://schemas.microsoft.com/office/drawing/2014/main" id="{F924D1E3-0EF0-4F63-A0E3-E62CF2B9412A}"/>
              </a:ext>
            </a:extLst>
          </p:cNvPr>
          <p:cNvSpPr>
            <a:spLocks noGrp="1"/>
          </p:cNvSpPr>
          <p:nvPr>
            <p:ph idx="1"/>
          </p:nvPr>
        </p:nvSpPr>
        <p:spPr/>
        <p:txBody>
          <a:bodyPr>
            <a:normAutofit fontScale="92500" lnSpcReduction="20000"/>
          </a:bodyPr>
          <a:lstStyle/>
          <a:p>
            <a:r>
              <a:rPr lang="en-US" dirty="0"/>
              <a:t>Most common cause is viral, but occasionally bacterial – often difficulty to determine what the infectious agent is without culture. </a:t>
            </a:r>
          </a:p>
          <a:p>
            <a:r>
              <a:rPr lang="en-US" dirty="0"/>
              <a:t>Most common under age 5</a:t>
            </a:r>
          </a:p>
          <a:p>
            <a:r>
              <a:rPr lang="en-US" dirty="0"/>
              <a:t>Incubation 24-72 hours</a:t>
            </a:r>
          </a:p>
          <a:p>
            <a:r>
              <a:rPr lang="en-US" dirty="0"/>
              <a:t>Exclusion criteria (Virginia School Health Guidelines)</a:t>
            </a:r>
          </a:p>
          <a:p>
            <a:pPr lvl="1"/>
            <a:r>
              <a:rPr lang="en-US" dirty="0"/>
              <a:t>Exclude from school while symptomatic or until 24 hours of antibiotic treatment has been completed. </a:t>
            </a:r>
          </a:p>
          <a:p>
            <a:pPr lvl="1"/>
            <a:r>
              <a:rPr lang="en-US" dirty="0"/>
              <a:t>Some doctors will opt to wait if child has not purulent discharge, no other symptoms. And give it a day or two to see if it resolves. </a:t>
            </a:r>
          </a:p>
          <a:p>
            <a:pPr lvl="1"/>
            <a:r>
              <a:rPr lang="en-US" dirty="0"/>
              <a:t>Others will treat empirically so child can return to school next day. </a:t>
            </a:r>
          </a:p>
          <a:p>
            <a:pPr lvl="1"/>
            <a:endParaRPr lang="en-US" dirty="0"/>
          </a:p>
          <a:p>
            <a:r>
              <a:rPr lang="en-US" dirty="0"/>
              <a:t>Different jurisdictions may vary</a:t>
            </a:r>
          </a:p>
        </p:txBody>
      </p:sp>
    </p:spTree>
    <p:extLst>
      <p:ext uri="{BB962C8B-B14F-4D97-AF65-F5344CB8AC3E}">
        <p14:creationId xmlns:p14="http://schemas.microsoft.com/office/powerpoint/2010/main" val="1559343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027C7-58FF-4690-8ABC-E3E4CA730DE0}"/>
              </a:ext>
            </a:extLst>
          </p:cNvPr>
          <p:cNvSpPr>
            <a:spLocks noGrp="1"/>
          </p:cNvSpPr>
          <p:nvPr>
            <p:ph type="title"/>
          </p:nvPr>
        </p:nvSpPr>
        <p:spPr/>
        <p:txBody>
          <a:bodyPr>
            <a:normAutofit/>
          </a:bodyPr>
          <a:lstStyle/>
          <a:p>
            <a:r>
              <a:rPr lang="en-US" sz="3200" dirty="0"/>
              <a:t>Question: How do you see HIPAA applying when you or your staff communicate with school nurses?</a:t>
            </a:r>
          </a:p>
        </p:txBody>
      </p:sp>
      <p:sp>
        <p:nvSpPr>
          <p:cNvPr id="3" name="Content Placeholder 2">
            <a:extLst>
              <a:ext uri="{FF2B5EF4-FFF2-40B4-BE49-F238E27FC236}">
                <a16:creationId xmlns:a16="http://schemas.microsoft.com/office/drawing/2014/main" id="{BA4EA673-DD5A-4CAE-AAD3-F9AAAE3E40A0}"/>
              </a:ext>
            </a:extLst>
          </p:cNvPr>
          <p:cNvSpPr>
            <a:spLocks noGrp="1"/>
          </p:cNvSpPr>
          <p:nvPr>
            <p:ph idx="1"/>
          </p:nvPr>
        </p:nvSpPr>
        <p:spPr/>
        <p:txBody>
          <a:bodyPr>
            <a:normAutofit fontScale="92500" lnSpcReduction="20000"/>
          </a:bodyPr>
          <a:lstStyle/>
          <a:p>
            <a:r>
              <a:rPr lang="en-US" i="0" dirty="0">
                <a:solidFill>
                  <a:srgbClr val="000000"/>
                </a:solidFill>
                <a:effectLst/>
              </a:rPr>
              <a:t>The </a:t>
            </a:r>
            <a:r>
              <a:rPr lang="en-US" i="1" dirty="0">
                <a:solidFill>
                  <a:srgbClr val="000000"/>
                </a:solidFill>
                <a:effectLst/>
              </a:rPr>
              <a:t>HIPAA</a:t>
            </a:r>
            <a:r>
              <a:rPr lang="en-US" i="0" dirty="0">
                <a:solidFill>
                  <a:srgbClr val="000000"/>
                </a:solidFill>
                <a:effectLst/>
              </a:rPr>
              <a:t> Privacy Rule allows covered health care providers to disclose PHI about students to school nurses, physicians, or other health care providers for treatment purposes, without the authorization of the student or student’s parent.  For example, a student’s primary care physician may discuss the student’s medication and other health care needs with a school nurse who will administer the student’s medication and provide care to the student while the student is at school. In addition, a covered health care provider may disclose proof of a student's immunizations directly to a school nurse or other person designated by the school to receive immunization records if the school is required by State or other law to have such proof prior to admitting the student, and a parent, guardian, or other person acting </a:t>
            </a:r>
            <a:r>
              <a:rPr lang="en-US" i="1" dirty="0">
                <a:solidFill>
                  <a:srgbClr val="000000"/>
                </a:solidFill>
                <a:effectLst/>
              </a:rPr>
              <a:t>in loco parentis</a:t>
            </a:r>
            <a:r>
              <a:rPr lang="en-US" i="0" dirty="0">
                <a:solidFill>
                  <a:srgbClr val="000000"/>
                </a:solidFill>
                <a:effectLst/>
              </a:rPr>
              <a:t> has agreed to the disclosure.</a:t>
            </a:r>
          </a:p>
          <a:p>
            <a:pPr marL="0" indent="0">
              <a:buNone/>
            </a:pPr>
            <a:r>
              <a:rPr lang="en-US" dirty="0"/>
              <a:t>https://www.hhs.gov/hipaa/for-professionals/faq/517/does-hipaa-allow-a-health-care-provider-to-disclose-information-to-a-school-nurse/index.html</a:t>
            </a:r>
          </a:p>
        </p:txBody>
      </p:sp>
    </p:spTree>
    <p:extLst>
      <p:ext uri="{BB962C8B-B14F-4D97-AF65-F5344CB8AC3E}">
        <p14:creationId xmlns:p14="http://schemas.microsoft.com/office/powerpoint/2010/main" val="3228136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89D58-B716-449B-A6B9-6492E3404C4F}"/>
              </a:ext>
            </a:extLst>
          </p:cNvPr>
          <p:cNvSpPr>
            <a:spLocks noGrp="1"/>
          </p:cNvSpPr>
          <p:nvPr>
            <p:ph type="title"/>
          </p:nvPr>
        </p:nvSpPr>
        <p:spPr/>
        <p:txBody>
          <a:bodyPr>
            <a:normAutofit/>
          </a:bodyPr>
          <a:lstStyle/>
          <a:p>
            <a:r>
              <a:rPr lang="en-US" sz="3200" dirty="0"/>
              <a:t>Question: How should we screen children for vision and hearing under age three? </a:t>
            </a:r>
          </a:p>
        </p:txBody>
      </p:sp>
      <p:sp>
        <p:nvSpPr>
          <p:cNvPr id="3" name="Content Placeholder 2">
            <a:extLst>
              <a:ext uri="{FF2B5EF4-FFF2-40B4-BE49-F238E27FC236}">
                <a16:creationId xmlns:a16="http://schemas.microsoft.com/office/drawing/2014/main" id="{6EF4B037-D48F-4364-AB40-5068CD686701}"/>
              </a:ext>
            </a:extLst>
          </p:cNvPr>
          <p:cNvSpPr>
            <a:spLocks noGrp="1"/>
          </p:cNvSpPr>
          <p:nvPr>
            <p:ph idx="1"/>
          </p:nvPr>
        </p:nvSpPr>
        <p:spPr/>
        <p:txBody>
          <a:bodyPr/>
          <a:lstStyle/>
          <a:p>
            <a:r>
              <a:rPr lang="en-US" dirty="0"/>
              <a:t>Vision screening under age three is only recommended during well child visits at the health care provider’s office or if concerns are raised ( squinting, holding book too close, etc.).   </a:t>
            </a:r>
          </a:p>
          <a:p>
            <a:pPr lvl="1"/>
            <a:r>
              <a:rPr lang="en-US" dirty="0"/>
              <a:t>Screening exams (fix, follow, red reflex, pupillary response, cornea, iris, ptosis)</a:t>
            </a:r>
          </a:p>
          <a:p>
            <a:pPr lvl="1"/>
            <a:r>
              <a:rPr lang="en-US" dirty="0"/>
              <a:t>Instrument based screening can begin at age 6 months</a:t>
            </a:r>
          </a:p>
          <a:p>
            <a:pPr lvl="1"/>
            <a:endParaRPr lang="en-US" dirty="0"/>
          </a:p>
          <a:p>
            <a:r>
              <a:rPr lang="en-US" dirty="0"/>
              <a:t>Hearing screening under age three is only recommended during well child visits or if concerns are raised (not responding, delayed speech).</a:t>
            </a:r>
          </a:p>
          <a:p>
            <a:pPr lvl="1"/>
            <a:r>
              <a:rPr lang="en-US" dirty="0"/>
              <a:t>Screening is done at birth, and repeated at 2 years if high risk (family history, prematurity, syndrome, congenital infections, etc.)</a:t>
            </a:r>
          </a:p>
        </p:txBody>
      </p:sp>
    </p:spTree>
    <p:extLst>
      <p:ext uri="{BB962C8B-B14F-4D97-AF65-F5344CB8AC3E}">
        <p14:creationId xmlns:p14="http://schemas.microsoft.com/office/powerpoint/2010/main" val="2173363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hedule.png"/>
          <p:cNvPicPr>
            <a:picLocks noGrp="1" noChangeAspect="1"/>
          </p:cNvPicPr>
          <p:nvPr>
            <p:ph idx="4294967295"/>
          </p:nvPr>
        </p:nvPicPr>
        <p:blipFill>
          <a:blip r:embed="rId2"/>
          <a:srcRect l="-8417" r="-8417"/>
          <a:stretch>
            <a:fillRect/>
          </a:stretch>
        </p:blipFill>
        <p:spPr>
          <a:xfrm>
            <a:off x="-204961" y="335596"/>
            <a:ext cx="12601921" cy="618680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45594F-F688-4BC1-9EBF-E72FFA73EB91}"/>
              </a:ext>
            </a:extLst>
          </p:cNvPr>
          <p:cNvSpPr txBox="1"/>
          <p:nvPr/>
        </p:nvSpPr>
        <p:spPr>
          <a:xfrm>
            <a:off x="973123" y="822121"/>
            <a:ext cx="10368793" cy="5786199"/>
          </a:xfrm>
          <a:prstGeom prst="rect">
            <a:avLst/>
          </a:prstGeom>
          <a:noFill/>
        </p:spPr>
        <p:txBody>
          <a:bodyPr wrap="square" rtlCol="0">
            <a:spAutoFit/>
          </a:bodyPr>
          <a:lstStyle/>
          <a:p>
            <a:r>
              <a:rPr lang="en-US" sz="2800" dirty="0"/>
              <a:t>QUESTION:  Would like more information on POTS/dysautonomia.</a:t>
            </a:r>
          </a:p>
          <a:p>
            <a:endParaRPr lang="en-US" dirty="0"/>
          </a:p>
          <a:p>
            <a:r>
              <a:rPr lang="en-US" dirty="0"/>
              <a:t>Answer:  POTS – Postural Orthostatic Tachycardia Syndrome – a condition that affect circulation. </a:t>
            </a:r>
          </a:p>
          <a:p>
            <a:r>
              <a:rPr lang="en-US" dirty="0"/>
              <a:t>	Three forms:  Neuropathic (peripheral denervation), hyperadrenergic (over activity of sympathetic 	nervous system), Hypovolemic (reduced blood volume). </a:t>
            </a:r>
          </a:p>
          <a:p>
            <a:r>
              <a:rPr lang="en-US" dirty="0"/>
              <a:t>	Symptoms ( most affected women 13-50)</a:t>
            </a:r>
          </a:p>
          <a:p>
            <a:pPr marL="1200150" lvl="2" indent="-285750">
              <a:buFont typeface="Arial" panose="020B0604020202020204" pitchFamily="34" charset="0"/>
              <a:buChar char="•"/>
            </a:pPr>
            <a:r>
              <a:rPr lang="en-US" dirty="0"/>
              <a:t>Lightheadedness, dizziness, fainting, or near fainting</a:t>
            </a:r>
          </a:p>
          <a:p>
            <a:pPr marL="1200150" lvl="2" indent="-285750">
              <a:buFont typeface="Arial" panose="020B0604020202020204" pitchFamily="34" charset="0"/>
              <a:buChar char="•"/>
            </a:pPr>
            <a:r>
              <a:rPr lang="en-US" dirty="0"/>
              <a:t>Abdominal Pain and bloating, headaches, insomnia, diarrhea or constipation.</a:t>
            </a:r>
          </a:p>
          <a:p>
            <a:pPr marL="1200150" lvl="2" indent="-285750">
              <a:buFont typeface="Arial" panose="020B0604020202020204" pitchFamily="34" charset="0"/>
              <a:buChar char="•"/>
            </a:pPr>
            <a:r>
              <a:rPr lang="en-US" dirty="0"/>
              <a:t>Rapid heart rate upon standing from reclining and relieve with sitting or lying back down</a:t>
            </a:r>
          </a:p>
          <a:p>
            <a:pPr marL="1200150" lvl="2" indent="-285750">
              <a:buFont typeface="Arial" panose="020B0604020202020204" pitchFamily="34" charset="0"/>
              <a:buChar char="•"/>
            </a:pPr>
            <a:r>
              <a:rPr lang="en-US" dirty="0"/>
              <a:t>Symptoms can come and go over a period of years. </a:t>
            </a:r>
          </a:p>
          <a:p>
            <a:pPr lvl="2"/>
            <a:r>
              <a:rPr lang="en-US" dirty="0"/>
              <a:t>Etiology</a:t>
            </a:r>
          </a:p>
          <a:p>
            <a:pPr marL="1200150" lvl="2" indent="-285750">
              <a:buFont typeface="Arial" panose="020B0604020202020204" pitchFamily="34" charset="0"/>
              <a:buChar char="•"/>
            </a:pPr>
            <a:r>
              <a:rPr lang="en-US" dirty="0"/>
              <a:t>Variable causes, post viral, pregnancy, post head trauma, autoimmune conditions</a:t>
            </a:r>
          </a:p>
          <a:p>
            <a:pPr lvl="2"/>
            <a:r>
              <a:rPr lang="en-US" dirty="0"/>
              <a:t>Diagnosis</a:t>
            </a:r>
          </a:p>
          <a:p>
            <a:pPr marL="1200150" lvl="2" indent="-285750">
              <a:buFont typeface="Arial" panose="020B0604020202020204" pitchFamily="34" charset="0"/>
              <a:buChar char="•"/>
            </a:pPr>
            <a:r>
              <a:rPr lang="en-US" dirty="0"/>
              <a:t>Tilt table test is gold standard in addition to some laboratory analysis, EKG, and Echo. </a:t>
            </a:r>
          </a:p>
          <a:p>
            <a:pPr lvl="2"/>
            <a:r>
              <a:rPr lang="en-US" dirty="0"/>
              <a:t>Treatment </a:t>
            </a:r>
          </a:p>
          <a:p>
            <a:pPr marL="1200150" lvl="2" indent="-285750">
              <a:buFont typeface="Arial" panose="020B0604020202020204" pitchFamily="34" charset="0"/>
              <a:buChar char="•"/>
            </a:pPr>
            <a:r>
              <a:rPr lang="en-US" dirty="0"/>
              <a:t>adjustment in diet (increase salt, increase fluids, frequent meals, increase fiber)</a:t>
            </a:r>
          </a:p>
          <a:p>
            <a:pPr marL="1200150" lvl="2" indent="-285750">
              <a:buFont typeface="Arial" panose="020B0604020202020204" pitchFamily="34" charset="0"/>
              <a:buChar char="•"/>
            </a:pPr>
            <a:r>
              <a:rPr lang="en-US" dirty="0"/>
              <a:t> medications  (salt tablets, fludrocortisone, beta blockers)</a:t>
            </a:r>
          </a:p>
          <a:p>
            <a:pPr marL="1200150" lvl="2" indent="-285750">
              <a:buFont typeface="Arial" panose="020B0604020202020204" pitchFamily="34" charset="0"/>
              <a:buChar char="•"/>
            </a:pPr>
            <a:r>
              <a:rPr lang="en-US" dirty="0"/>
              <a:t> physical activity ( increase exercise, cardiac rehab model, isometric walking, yoga)</a:t>
            </a:r>
          </a:p>
          <a:p>
            <a:pPr marL="1200150" lvl="2" indent="-285750">
              <a:buFont typeface="Arial" panose="020B0604020202020204" pitchFamily="34" charset="0"/>
              <a:buChar char="•"/>
            </a:pPr>
            <a:r>
              <a:rPr lang="en-US" dirty="0"/>
              <a:t>Sleep hygiene</a:t>
            </a:r>
          </a:p>
          <a:p>
            <a:pPr marL="1200150" lvl="2" indent="-285750">
              <a:buFont typeface="Arial" panose="020B0604020202020204" pitchFamily="34" charset="0"/>
              <a:buChar char="•"/>
            </a:pPr>
            <a:endParaRPr lang="en-US" dirty="0"/>
          </a:p>
        </p:txBody>
      </p:sp>
    </p:spTree>
    <p:extLst>
      <p:ext uri="{BB962C8B-B14F-4D97-AF65-F5344CB8AC3E}">
        <p14:creationId xmlns:p14="http://schemas.microsoft.com/office/powerpoint/2010/main" val="1064820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E.png"/>
          <p:cNvPicPr>
            <a:picLocks noGrp="1" noChangeAspect="1"/>
          </p:cNvPicPr>
          <p:nvPr>
            <p:ph sz="half" idx="4294967295"/>
          </p:nvPr>
        </p:nvPicPr>
        <p:blipFill>
          <a:blip r:embed="rId2"/>
          <a:srcRect t="-10463" b="-10463"/>
          <a:stretch>
            <a:fillRect/>
          </a:stretch>
        </p:blipFill>
        <p:spPr>
          <a:xfrm>
            <a:off x="0" y="0"/>
            <a:ext cx="7747726" cy="6506287"/>
          </a:xfrm>
          <a:noFill/>
          <a:ln>
            <a:solidFill>
              <a:srgbClr val="4472C4"/>
            </a:solidFill>
          </a:ln>
        </p:spPr>
      </p:pic>
      <p:sp>
        <p:nvSpPr>
          <p:cNvPr id="7" name="TextBox 6"/>
          <p:cNvSpPr txBox="1"/>
          <p:nvPr/>
        </p:nvSpPr>
        <p:spPr>
          <a:xfrm>
            <a:off x="8278252" y="1426872"/>
            <a:ext cx="3120024" cy="446276"/>
          </a:xfrm>
          <a:prstGeom prst="rect">
            <a:avLst/>
          </a:prstGeom>
          <a:noFill/>
        </p:spPr>
        <p:txBody>
          <a:bodyPr wrap="square" rtlCol="0">
            <a:spAutoFit/>
          </a:bodyPr>
          <a:lstStyle/>
          <a:p>
            <a:r>
              <a:rPr lang="en-US" sz="2300" dirty="0">
                <a:solidFill>
                  <a:srgbClr val="FF6600"/>
                </a:solidFill>
              </a:rPr>
              <a:t>&lt;&lt;&lt;&lt; Development</a:t>
            </a:r>
          </a:p>
        </p:txBody>
      </p:sp>
      <p:sp>
        <p:nvSpPr>
          <p:cNvPr id="8" name="TextBox 7"/>
          <p:cNvSpPr txBox="1"/>
          <p:nvPr/>
        </p:nvSpPr>
        <p:spPr>
          <a:xfrm>
            <a:off x="8152824" y="3041902"/>
            <a:ext cx="3198416" cy="446276"/>
          </a:xfrm>
          <a:prstGeom prst="rect">
            <a:avLst/>
          </a:prstGeom>
          <a:noFill/>
        </p:spPr>
        <p:txBody>
          <a:bodyPr wrap="square" rtlCol="0">
            <a:spAutoFit/>
          </a:bodyPr>
          <a:lstStyle/>
          <a:p>
            <a:r>
              <a:rPr lang="en-US" sz="2300" dirty="0">
                <a:solidFill>
                  <a:srgbClr val="FF6600"/>
                </a:solidFill>
              </a:rPr>
              <a:t>&lt;&lt;&lt;&lt; Hearing/Vision</a:t>
            </a:r>
          </a:p>
        </p:txBody>
      </p:sp>
      <p:sp>
        <p:nvSpPr>
          <p:cNvPr id="9" name="TextBox 8"/>
          <p:cNvSpPr txBox="1"/>
          <p:nvPr/>
        </p:nvSpPr>
        <p:spPr>
          <a:xfrm>
            <a:off x="8246895" y="5315489"/>
            <a:ext cx="2569778" cy="446276"/>
          </a:xfrm>
          <a:prstGeom prst="rect">
            <a:avLst/>
          </a:prstGeom>
          <a:noFill/>
        </p:spPr>
        <p:txBody>
          <a:bodyPr wrap="none" rtlCol="0">
            <a:spAutoFit/>
          </a:bodyPr>
          <a:lstStyle/>
          <a:p>
            <a:r>
              <a:rPr lang="en-US" sz="2300" dirty="0">
                <a:solidFill>
                  <a:srgbClr val="FF6600"/>
                </a:solidFill>
              </a:rPr>
              <a:t>&lt;&lt;&lt; Other Concerns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i="1" dirty="0">
                <a:solidFill>
                  <a:srgbClr val="3366FF"/>
                </a:solidFill>
              </a:rPr>
              <a:t>IMPORTANT: please refer mom/parent back to pediatrician to address their concerns</a:t>
            </a:r>
          </a:p>
        </p:txBody>
      </p:sp>
      <p:pic>
        <p:nvPicPr>
          <p:cNvPr id="4" name="Content Placeholder 3" descr="autism.png"/>
          <p:cNvPicPr>
            <a:picLocks noGrp="1" noChangeAspect="1"/>
          </p:cNvPicPr>
          <p:nvPr>
            <p:ph idx="1"/>
          </p:nvPr>
        </p:nvPicPr>
        <p:blipFill>
          <a:blip r:embed="rId2"/>
          <a:srcRect t="-56" b="-56"/>
          <a:stretch>
            <a:fillRect/>
          </a:stretch>
        </p:blip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b="1" i="1" dirty="0">
                <a:solidFill>
                  <a:srgbClr val="3366FF"/>
                </a:solidFill>
              </a:rPr>
              <a:t>Q: When the recommended intervals for the </a:t>
            </a:r>
            <a:r>
              <a:rPr lang="en-US" sz="2600" b="1" i="1" dirty="0" err="1">
                <a:solidFill>
                  <a:srgbClr val="3366FF"/>
                </a:solidFill>
              </a:rPr>
              <a:t>Hep</a:t>
            </a:r>
            <a:r>
              <a:rPr lang="en-US" sz="2600" b="1" i="1" dirty="0">
                <a:solidFill>
                  <a:srgbClr val="3366FF"/>
                </a:solidFill>
              </a:rPr>
              <a:t> B shot are not met, is it recommended that child repeat 4</a:t>
            </a:r>
            <a:r>
              <a:rPr lang="en-US" sz="2600" b="1" i="1" baseline="30000" dirty="0">
                <a:solidFill>
                  <a:srgbClr val="3366FF"/>
                </a:solidFill>
              </a:rPr>
              <a:t>th</a:t>
            </a:r>
            <a:r>
              <a:rPr lang="en-US" sz="2600" b="1" i="1" dirty="0">
                <a:solidFill>
                  <a:srgbClr val="3366FF"/>
                </a:solidFill>
              </a:rPr>
              <a:t> shot to meet state requirements?</a:t>
            </a:r>
          </a:p>
        </p:txBody>
      </p:sp>
      <p:pic>
        <p:nvPicPr>
          <p:cNvPr id="6" name="Content Placeholder 5" descr="vaccine.png"/>
          <p:cNvPicPr>
            <a:picLocks noGrp="1" noChangeAspect="1"/>
          </p:cNvPicPr>
          <p:nvPr>
            <p:ph idx="1"/>
          </p:nvPr>
        </p:nvPicPr>
        <p:blipFill>
          <a:blip r:embed="rId2"/>
          <a:srcRect l="-16884" r="-16884"/>
          <a:stretch>
            <a:fillRect/>
          </a:stretch>
        </p:blipFill>
        <p:spPr>
          <a:xfrm>
            <a:off x="321733" y="1611912"/>
            <a:ext cx="11379200" cy="492435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3366FF"/>
                </a:solidFill>
              </a:rPr>
              <a:t>Hepatitis B Vaccine Intervals</a:t>
            </a:r>
          </a:p>
        </p:txBody>
      </p:sp>
      <p:sp>
        <p:nvSpPr>
          <p:cNvPr id="3" name="Content Placeholder 2"/>
          <p:cNvSpPr>
            <a:spLocks noGrp="1"/>
          </p:cNvSpPr>
          <p:nvPr>
            <p:ph idx="1"/>
          </p:nvPr>
        </p:nvSpPr>
        <p:spPr/>
        <p:txBody>
          <a:bodyPr>
            <a:normAutofit fontScale="92500" lnSpcReduction="10000"/>
          </a:bodyPr>
          <a:lstStyle/>
          <a:p>
            <a:r>
              <a:rPr lang="en-US" dirty="0"/>
              <a:t>At least </a:t>
            </a:r>
            <a:r>
              <a:rPr lang="en-US" b="1" dirty="0"/>
              <a:t>4 weeks</a:t>
            </a:r>
            <a:r>
              <a:rPr lang="en-US" dirty="0"/>
              <a:t> between doses #1 and #2</a:t>
            </a:r>
          </a:p>
          <a:p>
            <a:r>
              <a:rPr lang="en-US" dirty="0"/>
              <a:t>At least </a:t>
            </a:r>
            <a:r>
              <a:rPr lang="en-US" b="1" dirty="0"/>
              <a:t>8 weeks</a:t>
            </a:r>
            <a:r>
              <a:rPr lang="en-US" dirty="0"/>
              <a:t> between doses #2 and #3</a:t>
            </a:r>
          </a:p>
          <a:p>
            <a:r>
              <a:rPr lang="en-US" dirty="0"/>
              <a:t>Minimum interval from 1</a:t>
            </a:r>
            <a:r>
              <a:rPr lang="en-US" baseline="30000" dirty="0"/>
              <a:t>st</a:t>
            </a:r>
            <a:r>
              <a:rPr lang="en-US" dirty="0"/>
              <a:t> dose to 3</a:t>
            </a:r>
            <a:r>
              <a:rPr lang="en-US" baseline="30000" dirty="0"/>
              <a:t>rd</a:t>
            </a:r>
            <a:r>
              <a:rPr lang="en-US" dirty="0"/>
              <a:t> dose is </a:t>
            </a:r>
            <a:r>
              <a:rPr lang="en-US" b="1" dirty="0"/>
              <a:t>16 weeks </a:t>
            </a:r>
          </a:p>
          <a:p>
            <a:endParaRPr lang="en-US" b="1" dirty="0"/>
          </a:p>
          <a:p>
            <a:r>
              <a:rPr lang="en-US" dirty="0"/>
              <a:t>Do NOT restart the series </a:t>
            </a:r>
          </a:p>
          <a:p>
            <a:pPr lvl="1"/>
            <a:r>
              <a:rPr lang="en-US" dirty="0"/>
              <a:t>*There are some rare exceptions (titers, liver disease)</a:t>
            </a:r>
          </a:p>
          <a:p>
            <a:pPr lvl="1">
              <a:buNone/>
            </a:pPr>
            <a:endParaRPr lang="en-US" dirty="0"/>
          </a:p>
          <a:p>
            <a:r>
              <a:rPr lang="en-US" dirty="0"/>
              <a:t>4</a:t>
            </a:r>
            <a:r>
              <a:rPr lang="en-US" baseline="30000" dirty="0"/>
              <a:t>th</a:t>
            </a:r>
            <a:r>
              <a:rPr lang="en-US" dirty="0"/>
              <a:t> dose required if total 16 week interval period not met for series</a:t>
            </a:r>
          </a:p>
          <a:p>
            <a:endParaRPr lang="en-US" dirty="0"/>
          </a:p>
          <a:p>
            <a:pPr>
              <a:buNone/>
            </a:pPr>
            <a:r>
              <a:rPr lang="en-US" dirty="0" err="1"/>
              <a:t>www.cdc.gov/vaccines/schedules/vacc-updates/heplisav-b.html</a:t>
            </a:r>
            <a:r>
              <a:rPr lang="en-US" dirty="0"/>
              <a:t>	</a:t>
            </a:r>
          </a:p>
          <a:p>
            <a:pPr lvl="1">
              <a:buNone/>
            </a:pPr>
            <a:endParaRPr lang="en-US" dirty="0"/>
          </a:p>
          <a:p>
            <a:pPr lvl="1"/>
            <a:endParaRPr lang="en-US" dirty="0"/>
          </a:p>
          <a:p>
            <a:endParaRPr lang="en-US" dirty="0"/>
          </a:p>
          <a:p>
            <a:endParaRPr lang="en-US"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1F54E-16EB-4BD4-83C3-50C8753418BC}"/>
              </a:ext>
            </a:extLst>
          </p:cNvPr>
          <p:cNvSpPr>
            <a:spLocks noGrp="1"/>
          </p:cNvSpPr>
          <p:nvPr>
            <p:ph type="title"/>
          </p:nvPr>
        </p:nvSpPr>
        <p:spPr/>
        <p:txBody>
          <a:bodyPr>
            <a:normAutofit fontScale="90000"/>
          </a:bodyPr>
          <a:lstStyle/>
          <a:p>
            <a:r>
              <a:rPr lang="en-US" dirty="0"/>
              <a:t>Question:  what is the best way to facilitate communication and collaboration?</a:t>
            </a:r>
          </a:p>
        </p:txBody>
      </p:sp>
      <p:sp>
        <p:nvSpPr>
          <p:cNvPr id="3" name="Content Placeholder 2">
            <a:extLst>
              <a:ext uri="{FF2B5EF4-FFF2-40B4-BE49-F238E27FC236}">
                <a16:creationId xmlns:a16="http://schemas.microsoft.com/office/drawing/2014/main" id="{BC42F65E-8CE0-431D-8CCD-46C2E910DC3F}"/>
              </a:ext>
            </a:extLst>
          </p:cNvPr>
          <p:cNvSpPr>
            <a:spLocks noGrp="1"/>
          </p:cNvSpPr>
          <p:nvPr>
            <p:ph idx="1"/>
          </p:nvPr>
        </p:nvSpPr>
        <p:spPr/>
        <p:txBody>
          <a:bodyPr/>
          <a:lstStyle/>
          <a:p>
            <a:r>
              <a:rPr lang="en-US" dirty="0"/>
              <a:t>Major issue – requires commitment on all parties,  school nurse, parents, and health care provider.</a:t>
            </a:r>
          </a:p>
          <a:p>
            <a:r>
              <a:rPr lang="en-US" dirty="0"/>
              <a:t>Multiple modes of communications: - best is still a phone call!  Telephone tag is an issue</a:t>
            </a:r>
          </a:p>
          <a:p>
            <a:r>
              <a:rPr lang="en-US" dirty="0"/>
              <a:t>Use of encrypted emails, fax, forms help but still not as good as a call.</a:t>
            </a:r>
          </a:p>
          <a:p>
            <a:r>
              <a:rPr lang="en-US" dirty="0"/>
              <a:t>Providers often return calls midday during lunch hour or at end of day.  School nurses often gone at end of day (hours are different) </a:t>
            </a:r>
          </a:p>
          <a:p>
            <a:r>
              <a:rPr lang="en-US" dirty="0"/>
              <a:t>Communicate how and where and when you will be available. </a:t>
            </a:r>
          </a:p>
          <a:p>
            <a:r>
              <a:rPr lang="en-US" dirty="0"/>
              <a:t>Encourage parents to be involved in communications as well.</a:t>
            </a:r>
          </a:p>
        </p:txBody>
      </p:sp>
    </p:spTree>
    <p:extLst>
      <p:ext uri="{BB962C8B-B14F-4D97-AF65-F5344CB8AC3E}">
        <p14:creationId xmlns:p14="http://schemas.microsoft.com/office/powerpoint/2010/main" val="2883747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C78DB-DB1B-4306-94AE-F795A6620C5E}"/>
              </a:ext>
            </a:extLst>
          </p:cNvPr>
          <p:cNvSpPr>
            <a:spLocks noGrp="1"/>
          </p:cNvSpPr>
          <p:nvPr>
            <p:ph type="title"/>
          </p:nvPr>
        </p:nvSpPr>
        <p:spPr/>
        <p:txBody>
          <a:bodyPr/>
          <a:lstStyle/>
          <a:p>
            <a:r>
              <a:rPr lang="en-US" dirty="0"/>
              <a:t>Dysautonomia (autonomic dysfunction)</a:t>
            </a:r>
          </a:p>
        </p:txBody>
      </p:sp>
      <p:sp>
        <p:nvSpPr>
          <p:cNvPr id="3" name="Content Placeholder 2">
            <a:extLst>
              <a:ext uri="{FF2B5EF4-FFF2-40B4-BE49-F238E27FC236}">
                <a16:creationId xmlns:a16="http://schemas.microsoft.com/office/drawing/2014/main" id="{810C13E3-FD13-4955-B5C9-6363BE5CE395}"/>
              </a:ext>
            </a:extLst>
          </p:cNvPr>
          <p:cNvSpPr>
            <a:spLocks noGrp="1"/>
          </p:cNvSpPr>
          <p:nvPr>
            <p:ph idx="1"/>
          </p:nvPr>
        </p:nvSpPr>
        <p:spPr/>
        <p:txBody>
          <a:bodyPr>
            <a:normAutofit fontScale="92500" lnSpcReduction="20000"/>
          </a:bodyPr>
          <a:lstStyle/>
          <a:p>
            <a:r>
              <a:rPr lang="en-US" dirty="0"/>
              <a:t>Multiple types </a:t>
            </a:r>
          </a:p>
          <a:p>
            <a:pPr lvl="1"/>
            <a:r>
              <a:rPr lang="en-US" dirty="0"/>
              <a:t>NCS(neurocardiogenic syncope) most common form</a:t>
            </a:r>
          </a:p>
          <a:p>
            <a:pPr lvl="1"/>
            <a:r>
              <a:rPr lang="en-US" dirty="0"/>
              <a:t>POTS (postural orthostatic tachycardia syndrome) </a:t>
            </a:r>
          </a:p>
          <a:p>
            <a:pPr lvl="1"/>
            <a:r>
              <a:rPr lang="en-US" dirty="0"/>
              <a:t>FD (familial dysautonomia) – inherited form decreased pain sensitivity, lack of tears, trouble regulating body temperature,  more common in Ashkenazi Jewish heritage)</a:t>
            </a:r>
          </a:p>
          <a:p>
            <a:pPr lvl="1"/>
            <a:r>
              <a:rPr lang="en-US" dirty="0"/>
              <a:t>MSA (multiple system atrophy) – life threatening form, usually over age 40</a:t>
            </a:r>
          </a:p>
          <a:p>
            <a:r>
              <a:rPr lang="en-US" dirty="0"/>
              <a:t>Can affect multiple physiologic and organ systems - HR, BP, RR, digestion, skin temp, body temp, hormonal functions, kidney and bladder function, pupil dilation, sexual function</a:t>
            </a:r>
          </a:p>
          <a:p>
            <a:r>
              <a:rPr lang="en-US" dirty="0"/>
              <a:t>Can occur independently or in association with many other conditions.</a:t>
            </a:r>
          </a:p>
          <a:p>
            <a:r>
              <a:rPr lang="en-US" dirty="0"/>
              <a:t>Many symptoms and very variable between patients. </a:t>
            </a:r>
          </a:p>
          <a:p>
            <a:r>
              <a:rPr lang="en-US" dirty="0"/>
              <a:t>http://www.dysautonomiainternational.org/</a:t>
            </a:r>
          </a:p>
          <a:p>
            <a:endParaRPr lang="en-US" dirty="0"/>
          </a:p>
        </p:txBody>
      </p:sp>
    </p:spTree>
    <p:extLst>
      <p:ext uri="{BB962C8B-B14F-4D97-AF65-F5344CB8AC3E}">
        <p14:creationId xmlns:p14="http://schemas.microsoft.com/office/powerpoint/2010/main" val="1364468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41C49-4426-42DC-80D1-0B68CFAE066B}"/>
              </a:ext>
            </a:extLst>
          </p:cNvPr>
          <p:cNvSpPr>
            <a:spLocks noGrp="1"/>
          </p:cNvSpPr>
          <p:nvPr>
            <p:ph type="title"/>
          </p:nvPr>
        </p:nvSpPr>
        <p:spPr/>
        <p:txBody>
          <a:bodyPr>
            <a:normAutofit fontScale="90000"/>
          </a:bodyPr>
          <a:lstStyle/>
          <a:p>
            <a:r>
              <a:rPr lang="en-US" dirty="0"/>
              <a:t>Question:  Can you provide any “hacks” with getting children to cooperate during procedures?</a:t>
            </a:r>
          </a:p>
        </p:txBody>
      </p:sp>
      <p:sp>
        <p:nvSpPr>
          <p:cNvPr id="3" name="Content Placeholder 2">
            <a:extLst>
              <a:ext uri="{FF2B5EF4-FFF2-40B4-BE49-F238E27FC236}">
                <a16:creationId xmlns:a16="http://schemas.microsoft.com/office/drawing/2014/main" id="{34EF60C8-262B-4821-ACC3-FF7C67AE052B}"/>
              </a:ext>
            </a:extLst>
          </p:cNvPr>
          <p:cNvSpPr>
            <a:spLocks noGrp="1"/>
          </p:cNvSpPr>
          <p:nvPr>
            <p:ph idx="1"/>
          </p:nvPr>
        </p:nvSpPr>
        <p:spPr/>
        <p:txBody>
          <a:bodyPr>
            <a:normAutofit fontScale="77500" lnSpcReduction="20000"/>
          </a:bodyPr>
          <a:lstStyle/>
          <a:p>
            <a:r>
              <a:rPr lang="en-US" dirty="0"/>
              <a:t>Each child is different, and approach needs to be age appropriate</a:t>
            </a:r>
          </a:p>
          <a:p>
            <a:r>
              <a:rPr lang="en-US" dirty="0"/>
              <a:t>Educate child on what is about to happen</a:t>
            </a:r>
          </a:p>
          <a:p>
            <a:pPr lvl="1"/>
            <a:r>
              <a:rPr lang="en-US" dirty="0"/>
              <a:t>Toddlers – simple explanation on day of appointment</a:t>
            </a:r>
          </a:p>
          <a:p>
            <a:pPr lvl="1"/>
            <a:r>
              <a:rPr lang="en-US" dirty="0"/>
              <a:t>Preschoolers and young school aged children- may benefit about by talking about procedures a day or so in advance</a:t>
            </a:r>
          </a:p>
          <a:p>
            <a:pPr lvl="1"/>
            <a:r>
              <a:rPr lang="en-US" dirty="0"/>
              <a:t>Older children/ adolescents- benefit by talking about procedures several days in advance (however, it high anxiety , might want to adjust process). </a:t>
            </a:r>
          </a:p>
          <a:p>
            <a:r>
              <a:rPr lang="en-US" dirty="0"/>
              <a:t>Reassure you will be there to help</a:t>
            </a:r>
          </a:p>
          <a:p>
            <a:r>
              <a:rPr lang="en-US" dirty="0"/>
              <a:t>Never lie, don’t say (this isn’t going to hurt if pain is involved)</a:t>
            </a:r>
          </a:p>
          <a:p>
            <a:r>
              <a:rPr lang="en-US" dirty="0"/>
              <a:t>Recognize fear and crying as normal</a:t>
            </a:r>
          </a:p>
          <a:p>
            <a:r>
              <a:rPr lang="en-US" dirty="0"/>
              <a:t>Bring items of comfort for your child (i.e. favorite blanket, or bear, </a:t>
            </a:r>
            <a:r>
              <a:rPr lang="en-US" dirty="0" err="1"/>
              <a:t>etc</a:t>
            </a:r>
            <a:r>
              <a:rPr lang="en-US" dirty="0"/>
              <a:t>)</a:t>
            </a:r>
          </a:p>
          <a:p>
            <a:r>
              <a:rPr lang="en-US" dirty="0"/>
              <a:t>Distraction techniques during procedure (sing songs, listen to music,  read a book)</a:t>
            </a:r>
          </a:p>
          <a:p>
            <a:r>
              <a:rPr lang="en-US" dirty="0"/>
              <a:t>Recognize how it felt after the procedure, allow child to express their feeling.</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793486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solidFill>
                  <a:srgbClr val="3366FF"/>
                </a:solidFill>
              </a:rPr>
              <a:t>Q: What is the single most important thing we can do to promote health in school-age children?</a:t>
            </a:r>
          </a:p>
        </p:txBody>
      </p:sp>
      <p:sp>
        <p:nvSpPr>
          <p:cNvPr id="3" name="Content Placeholder 2"/>
          <p:cNvSpPr>
            <a:spLocks noGrp="1"/>
          </p:cNvSpPr>
          <p:nvPr>
            <p:ph idx="1"/>
          </p:nvPr>
        </p:nvSpPr>
        <p:spPr/>
        <p:txBody>
          <a:bodyPr>
            <a:normAutofit/>
          </a:bodyPr>
          <a:lstStyle/>
          <a:p>
            <a:r>
              <a:rPr lang="en-US" sz="3400" dirty="0"/>
              <a:t>Advocate for healthy food options: breakfast and lunch</a:t>
            </a:r>
          </a:p>
          <a:p>
            <a:pPr lvl="1"/>
            <a:r>
              <a:rPr lang="en-US" sz="3400" dirty="0"/>
              <a:t>More than 1/3 of children in the US are overweight or obese</a:t>
            </a:r>
          </a:p>
          <a:p>
            <a:pPr lvl="1"/>
            <a:r>
              <a:rPr lang="en-US" sz="3400" dirty="0"/>
              <a:t>National School Lunch Program served over 5 billion lunches/year</a:t>
            </a:r>
          </a:p>
          <a:p>
            <a:pPr lvl="1"/>
            <a:r>
              <a:rPr lang="en-US" sz="3400" dirty="0"/>
              <a:t>32 million children are served NSLP every day</a:t>
            </a:r>
          </a:p>
          <a:p>
            <a:pPr lvl="1"/>
            <a:r>
              <a:rPr lang="en-US" sz="3400" dirty="0"/>
              <a:t>2010: President Obama signed Healthy Hunger-Free Kids Act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nland.png"/>
          <p:cNvPicPr>
            <a:picLocks noChangeAspect="1"/>
          </p:cNvPicPr>
          <p:nvPr/>
        </p:nvPicPr>
        <p:blipFill>
          <a:blip r:embed="rId2"/>
          <a:stretch>
            <a:fillRect/>
          </a:stretch>
        </p:blipFill>
        <p:spPr>
          <a:xfrm>
            <a:off x="7311128" y="0"/>
            <a:ext cx="4880871" cy="4037469"/>
          </a:xfrm>
          <a:prstGeom prst="rect">
            <a:avLst/>
          </a:prstGeom>
        </p:spPr>
      </p:pic>
      <p:pic>
        <p:nvPicPr>
          <p:cNvPr id="5" name="Picture 4" descr="Brazil.png"/>
          <p:cNvPicPr>
            <a:picLocks noChangeAspect="1"/>
          </p:cNvPicPr>
          <p:nvPr/>
        </p:nvPicPr>
        <p:blipFill>
          <a:blip r:embed="rId3"/>
          <a:stretch>
            <a:fillRect/>
          </a:stretch>
        </p:blipFill>
        <p:spPr>
          <a:xfrm>
            <a:off x="0" y="0"/>
            <a:ext cx="5813080" cy="3943206"/>
          </a:xfrm>
          <a:prstGeom prst="rect">
            <a:avLst/>
          </a:prstGeom>
        </p:spPr>
      </p:pic>
      <p:pic>
        <p:nvPicPr>
          <p:cNvPr id="6" name="Picture 5" descr="Greece.png"/>
          <p:cNvPicPr>
            <a:picLocks noChangeAspect="1"/>
          </p:cNvPicPr>
          <p:nvPr/>
        </p:nvPicPr>
        <p:blipFill>
          <a:blip r:embed="rId4"/>
          <a:stretch>
            <a:fillRect/>
          </a:stretch>
        </p:blipFill>
        <p:spPr>
          <a:xfrm>
            <a:off x="4152200" y="2808564"/>
            <a:ext cx="4449254" cy="40494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taly.png"/>
          <p:cNvPicPr>
            <a:picLocks noChangeAspect="1"/>
          </p:cNvPicPr>
          <p:nvPr/>
        </p:nvPicPr>
        <p:blipFill>
          <a:blip r:embed="rId2"/>
          <a:stretch>
            <a:fillRect/>
          </a:stretch>
        </p:blipFill>
        <p:spPr>
          <a:xfrm>
            <a:off x="0" y="1892300"/>
            <a:ext cx="5829364" cy="4965700"/>
          </a:xfrm>
          <a:prstGeom prst="rect">
            <a:avLst/>
          </a:prstGeom>
        </p:spPr>
      </p:pic>
      <p:pic>
        <p:nvPicPr>
          <p:cNvPr id="3" name="Picture 2" descr="SK.png"/>
          <p:cNvPicPr>
            <a:picLocks noChangeAspect="1"/>
          </p:cNvPicPr>
          <p:nvPr/>
        </p:nvPicPr>
        <p:blipFill>
          <a:blip r:embed="rId3"/>
          <a:stretch>
            <a:fillRect/>
          </a:stretch>
        </p:blipFill>
        <p:spPr>
          <a:xfrm>
            <a:off x="6249544" y="2458298"/>
            <a:ext cx="5942455" cy="4399702"/>
          </a:xfrm>
          <a:prstGeom prst="rect">
            <a:avLst/>
          </a:prstGeom>
        </p:spPr>
      </p:pic>
      <p:pic>
        <p:nvPicPr>
          <p:cNvPr id="4" name="Picture 3" descr="USA.png"/>
          <p:cNvPicPr>
            <a:picLocks noChangeAspect="1"/>
          </p:cNvPicPr>
          <p:nvPr/>
        </p:nvPicPr>
        <p:blipFill>
          <a:blip r:embed="rId4"/>
          <a:stretch>
            <a:fillRect/>
          </a:stretch>
        </p:blipFill>
        <p:spPr>
          <a:xfrm>
            <a:off x="3414667" y="-294851"/>
            <a:ext cx="6273800" cy="495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i="1" dirty="0">
                <a:solidFill>
                  <a:srgbClr val="3366FF"/>
                </a:solidFill>
              </a:rPr>
              <a:t>Q: What is the single most important thing we can do to promote health in school-age children?</a:t>
            </a:r>
          </a:p>
        </p:txBody>
      </p:sp>
      <p:sp>
        <p:nvSpPr>
          <p:cNvPr id="5" name="Content Placeholder 4"/>
          <p:cNvSpPr>
            <a:spLocks noGrp="1"/>
          </p:cNvSpPr>
          <p:nvPr>
            <p:ph idx="1"/>
          </p:nvPr>
        </p:nvSpPr>
        <p:spPr>
          <a:xfrm>
            <a:off x="838200" y="1897269"/>
            <a:ext cx="10515600" cy="4279694"/>
          </a:xfrm>
        </p:spPr>
        <p:txBody>
          <a:bodyPr>
            <a:normAutofit/>
          </a:bodyPr>
          <a:lstStyle/>
          <a:p>
            <a:r>
              <a:rPr lang="en-US" sz="3400" dirty="0"/>
              <a:t>Recess/Time Outdoors</a:t>
            </a:r>
          </a:p>
          <a:p>
            <a:pPr lvl="1"/>
            <a:r>
              <a:rPr lang="en-US" sz="3000" dirty="0"/>
              <a:t>Many times, recess is taken away as a method of punishment</a:t>
            </a:r>
          </a:p>
          <a:p>
            <a:pPr lvl="1"/>
            <a:r>
              <a:rPr lang="en-US" sz="3000" dirty="0"/>
              <a:t>Less time for recess </a:t>
            </a:r>
          </a:p>
          <a:p>
            <a:pPr lvl="1"/>
            <a:r>
              <a:rPr lang="en-US" sz="3000" dirty="0"/>
              <a:t>More time for academics, standardized testing</a:t>
            </a:r>
          </a:p>
          <a:p>
            <a:r>
              <a:rPr lang="en-US" sz="3400" dirty="0"/>
              <a:t>Counter-productive</a:t>
            </a:r>
          </a:p>
          <a:p>
            <a:pPr lvl="1"/>
            <a:r>
              <a:rPr lang="en-US" sz="3000" dirty="0"/>
              <a:t>Promotes physical health, social development and better cognitive performance</a:t>
            </a:r>
          </a:p>
          <a:p>
            <a:pPr lvl="1"/>
            <a:r>
              <a:rPr lang="en-US" sz="3000" dirty="0"/>
              <a:t>Creative play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recess.png"/>
          <p:cNvPicPr>
            <a:picLocks noGrp="1" noChangeAspect="1"/>
          </p:cNvPicPr>
          <p:nvPr>
            <p:ph idx="4294967295"/>
          </p:nvPr>
        </p:nvPicPr>
        <p:blipFill>
          <a:blip r:embed="rId2"/>
          <a:srcRect l="-30297" r="-30297"/>
          <a:stretch>
            <a:fillRect/>
          </a:stretch>
        </p:blipFill>
        <p:spPr>
          <a:xfrm>
            <a:off x="-382588" y="407988"/>
            <a:ext cx="11780864" cy="6240462"/>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2171</Words>
  <Application>Microsoft Office PowerPoint</Application>
  <PresentationFormat>Widescreen</PresentationFormat>
  <Paragraphs>205</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“Ask the Pediatrician” February 2021</vt:lpstr>
      <vt:lpstr>PowerPoint Presentation</vt:lpstr>
      <vt:lpstr>Dysautonomia (autonomic dysfunction)</vt:lpstr>
      <vt:lpstr>Question:  Can you provide any “hacks” with getting children to cooperate during procedures?</vt:lpstr>
      <vt:lpstr>Q: What is the single most important thing we can do to promote health in school-age children?</vt:lpstr>
      <vt:lpstr>PowerPoint Presentation</vt:lpstr>
      <vt:lpstr>PowerPoint Presentation</vt:lpstr>
      <vt:lpstr>Q: What is the single most important thing we can do to promote health in school-age children?</vt:lpstr>
      <vt:lpstr>PowerPoint Presentation</vt:lpstr>
      <vt:lpstr>Question:  How safe are some of the air purifying systems being used in classrooms for students with asthma?</vt:lpstr>
      <vt:lpstr>Question: Physical evidence of current and past child abuse.  What to look for?</vt:lpstr>
      <vt:lpstr>Question: How can school nurses help students and parents with detachment issues after returning to in person learning?</vt:lpstr>
      <vt:lpstr>Question:  What are your recommendations for parents who have children with symptoms of autism  or other related diagnosis including ADHD? Are you aware of specialists in Norther Virginia area?</vt:lpstr>
      <vt:lpstr>Q: Why do physicians fail to complete the hearing/vision and developmental screening on physicals?</vt:lpstr>
      <vt:lpstr>Q: How do you address vaccine refusal?</vt:lpstr>
      <vt:lpstr>Questions:  Current guidelines for treatment of conjunctivitis and school exclusion</vt:lpstr>
      <vt:lpstr>Question: How do you see HIPAA applying when you or your staff communicate with school nurses?</vt:lpstr>
      <vt:lpstr>Question: How should we screen children for vision and hearing under age three? </vt:lpstr>
      <vt:lpstr>PowerPoint Presentation</vt:lpstr>
      <vt:lpstr>PowerPoint Presentation</vt:lpstr>
      <vt:lpstr>IMPORTANT: please refer mom/parent back to pediatrician to address their concerns</vt:lpstr>
      <vt:lpstr>Q: When the recommended intervals for the Hep B shot are not met, is it recommended that child repeat 4th shot to meet state requirements?</vt:lpstr>
      <vt:lpstr>Hepatitis B Vaccine Intervals</vt:lpstr>
      <vt:lpstr>Question:  what is the best way to facilitate communication and collaboration?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Dubinsky, MD</dc:creator>
  <cp:lastModifiedBy>Karol Wilson</cp:lastModifiedBy>
  <cp:revision>22</cp:revision>
  <dcterms:created xsi:type="dcterms:W3CDTF">2021-02-11T15:44:23Z</dcterms:created>
  <dcterms:modified xsi:type="dcterms:W3CDTF">2021-02-12T17:28:42Z</dcterms:modified>
</cp:coreProperties>
</file>