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311" r:id="rId6"/>
    <p:sldId id="318" r:id="rId7"/>
    <p:sldId id="316" r:id="rId8"/>
    <p:sldId id="317" r:id="rId9"/>
    <p:sldId id="301" r:id="rId10"/>
    <p:sldId id="302" r:id="rId11"/>
    <p:sldId id="303" r:id="rId12"/>
    <p:sldId id="304" r:id="rId13"/>
    <p:sldId id="305" r:id="rId14"/>
    <p:sldId id="306" r:id="rId15"/>
    <p:sldId id="307" r:id="rId16"/>
    <p:sldId id="308" r:id="rId17"/>
    <p:sldId id="309" r:id="rId18"/>
    <p:sldId id="310" r:id="rId19"/>
    <p:sldId id="319" r:id="rId20"/>
    <p:sldId id="273" r:id="rId21"/>
    <p:sldId id="274" r:id="rId22"/>
    <p:sldId id="275" r:id="rId23"/>
    <p:sldId id="276" r:id="rId24"/>
    <p:sldId id="277" r:id="rId25"/>
    <p:sldId id="279" r:id="rId26"/>
    <p:sldId id="298" r:id="rId27"/>
    <p:sldId id="292" r:id="rId28"/>
    <p:sldId id="293" r:id="rId29"/>
    <p:sldId id="289" r:id="rId30"/>
    <p:sldId id="282" r:id="rId31"/>
    <p:sldId id="299" r:id="rId32"/>
    <p:sldId id="286" r:id="rId33"/>
    <p:sldId id="284" r:id="rId34"/>
    <p:sldId id="320" r:id="rId35"/>
    <p:sldId id="321" r:id="rId36"/>
    <p:sldId id="300" r:id="rId37"/>
    <p:sldId id="281" r:id="rId38"/>
    <p:sldId id="313" r:id="rId39"/>
    <p:sldId id="287" r:id="rId40"/>
    <p:sldId id="297" r:id="rId41"/>
    <p:sldId id="31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WH01N107DD10" initials="1"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CDE15-93BD-4C74-8E83-83EACE58FE56}" v="545" dt="2020-03-20T16:25:18.029"/>
    <p1510:client id="{0ECD3FCC-379F-4838-B60C-5F6C3C72BA03}" v="31" dt="2020-03-24T20:01:40.361"/>
    <p1510:client id="{0F3346B9-0764-43AB-B9EC-9B6BDDD4D21E}" v="8" dt="2020-03-19T19:03:42.032"/>
    <p1510:client id="{15FFE0A3-9C3C-C835-26BB-E447D3E02F02}" v="78" dt="2020-03-19T15:57:53.576"/>
    <p1510:client id="{54013E62-EBE9-4EBA-8A2E-46D855298074}" v="43" dt="2020-03-20T16:10:23.562"/>
    <p1510:client id="{6016A4FC-8AC5-44C4-90FC-EE81CFC3018F}" v="5" dt="2020-03-19T20:17:45.974"/>
    <p1510:client id="{63DC87C0-8D81-BC64-871E-777202EFF6BB}" v="301" dt="2020-03-19T16:17:49.373"/>
    <p1510:client id="{68D9FA51-37F3-4CD1-ABCE-BAD0481FA3F9}" v="32" dt="2020-03-19T15:47:24.652"/>
    <p1510:client id="{6CBE9A87-DB29-4249-86A7-555E59C2238C}" v="15" dt="2020-03-19T16:29:59.317"/>
    <p1510:client id="{777A7840-92B0-48EF-8D1F-5125FBBFD9A4}" v="23" dt="2020-03-19T23:48:03.143"/>
    <p1510:client id="{865B0ECE-0D9F-4E0A-B2A7-87B67F8E8FA4}" v="883" dt="2020-03-19T23:08:54.175"/>
    <p1510:client id="{88D864D7-8E21-4CA7-B3AB-516E3C7D061A}" v="147" dt="2020-03-19T16:51:35.723"/>
    <p1510:client id="{95A51E61-2286-4C69-829B-B8A0174665C9}" v="51" dt="2020-03-19T16:36:26.523"/>
    <p1510:client id="{B38A1DFC-D888-4186-B116-A402A62F43B9}" v="363" dt="2020-03-19T18:16:34.960"/>
    <p1510:client id="{B7B8F510-540E-4D02-B5E0-1491CBC08E59}" v="3" dt="2020-03-19T15:42:20.077"/>
    <p1510:client id="{BAD2AABF-1FF5-4A34-AFE4-A5F74C1B8042}" v="160" dt="2020-03-19T17:09:02.479"/>
    <p1510:client id="{C454ED8D-6C85-4658-A002-034102B1BA46}" v="1346" dt="2020-03-19T18:50:06.061"/>
    <p1510:client id="{E0B6022F-6124-4C97-B1BE-A29894072A6E}" v="2" dt="2020-03-20T18:20:44.567"/>
    <p1510:client id="{E573544F-3C06-4F75-8DA9-F2907BAE8152}" v="406" dt="2020-03-19T20:10:30.569"/>
    <p1510:client id="{EB4AE6EE-47B4-4165-A795-32ED891879C4}" v="3" dt="2020-03-19T23:42:39.226"/>
    <p1510:client id="{EFC8F87F-7F07-47DD-8F01-911EC1FD0FC8}" v="1958" dt="2020-03-19T23:36:33.5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0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Le" userId="S::trang.le@vcuhealth.org::b55ba460-d5b8-4b10-afbc-a9b6506bd359" providerId="AD" clId="Web-{0ECD3FCC-379F-4838-B60C-5F6C3C72BA03}"/>
    <pc:docChg chg="modSld">
      <pc:chgData name="Trang Le" userId="S::trang.le@vcuhealth.org::b55ba460-d5b8-4b10-afbc-a9b6506bd359" providerId="AD" clId="Web-{0ECD3FCC-379F-4838-B60C-5F6C3C72BA03}" dt="2020-03-24T20:01:40.033" v="28" actId="20577"/>
      <pc:docMkLst>
        <pc:docMk/>
      </pc:docMkLst>
      <pc:sldChg chg="modSp">
        <pc:chgData name="Trang Le" userId="S::trang.le@vcuhealth.org::b55ba460-d5b8-4b10-afbc-a9b6506bd359" providerId="AD" clId="Web-{0ECD3FCC-379F-4838-B60C-5F6C3C72BA03}" dt="2020-03-24T19:59:46.376" v="21" actId="20577"/>
        <pc:sldMkLst>
          <pc:docMk/>
          <pc:sldMk cId="120067368" sldId="317"/>
        </pc:sldMkLst>
        <pc:spChg chg="mod">
          <ac:chgData name="Trang Le" userId="S::trang.le@vcuhealth.org::b55ba460-d5b8-4b10-afbc-a9b6506bd359" providerId="AD" clId="Web-{0ECD3FCC-379F-4838-B60C-5F6C3C72BA03}" dt="2020-03-24T19:59:46.376" v="21" actId="20577"/>
          <ac:spMkLst>
            <pc:docMk/>
            <pc:sldMk cId="120067368" sldId="317"/>
            <ac:spMk id="3" creationId="{68E0E137-2C73-4273-9A6E-FA6B6D06DC1B}"/>
          </ac:spMkLst>
        </pc:spChg>
      </pc:sldChg>
      <pc:sldChg chg="modSp">
        <pc:chgData name="Trang Le" userId="S::trang.le@vcuhealth.org::b55ba460-d5b8-4b10-afbc-a9b6506bd359" providerId="AD" clId="Web-{0ECD3FCC-379F-4838-B60C-5F6C3C72BA03}" dt="2020-03-24T20:01:36.033" v="26" actId="20577"/>
        <pc:sldMkLst>
          <pc:docMk/>
          <pc:sldMk cId="3428200188" sldId="320"/>
        </pc:sldMkLst>
        <pc:spChg chg="mod">
          <ac:chgData name="Trang Le" userId="S::trang.le@vcuhealth.org::b55ba460-d5b8-4b10-afbc-a9b6506bd359" providerId="AD" clId="Web-{0ECD3FCC-379F-4838-B60C-5F6C3C72BA03}" dt="2020-03-24T20:01:36.033" v="26" actId="20577"/>
          <ac:spMkLst>
            <pc:docMk/>
            <pc:sldMk cId="3428200188" sldId="320"/>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56261-B2C1-4C0C-92B9-C49A5E640756}" type="datetimeFigureOut">
              <a:rPr lang="en-US"/>
              <a:t>4/7/2020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F1245-47E2-4CAB-971C-173BC08F2AF3}" type="slidenum">
              <a:rPr lang="en-US"/>
              <a:t>‹#›</a:t>
            </a:fld>
            <a:endParaRPr lang="en-US"/>
          </a:p>
        </p:txBody>
      </p:sp>
    </p:spTree>
    <p:extLst>
      <p:ext uri="{BB962C8B-B14F-4D97-AF65-F5344CB8AC3E}">
        <p14:creationId xmlns:p14="http://schemas.microsoft.com/office/powerpoint/2010/main" val="86907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DBF1245-47E2-4CAB-971C-173BC08F2AF3}" type="slidenum">
              <a:rPr lang="en-US"/>
              <a:t>13</a:t>
            </a:fld>
            <a:endParaRPr lang="en-US"/>
          </a:p>
        </p:txBody>
      </p:sp>
    </p:spTree>
    <p:extLst>
      <p:ext uri="{BB962C8B-B14F-4D97-AF65-F5344CB8AC3E}">
        <p14:creationId xmlns:p14="http://schemas.microsoft.com/office/powerpoint/2010/main" val="45660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C0D680-D637-4D60-878A-360067B6E358}"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1572525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0D680-D637-4D60-878A-360067B6E358}"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312276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0D680-D637-4D60-878A-360067B6E358}"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185508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C0D680-D637-4D60-878A-360067B6E358}"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310955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C0D680-D637-4D60-878A-360067B6E358}"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134342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C0D680-D637-4D60-878A-360067B6E358}"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354298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C0D680-D637-4D60-878A-360067B6E358}"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355222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C0D680-D637-4D60-878A-360067B6E358}"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4144338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0D680-D637-4D60-878A-360067B6E358}"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74507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C0D680-D637-4D60-878A-360067B6E358}"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166272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C0D680-D637-4D60-878A-360067B6E358}"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4F2C2-FD21-4ACD-91C2-D0ADFCB0059C}" type="slidenum">
              <a:rPr lang="en-US" smtClean="0"/>
              <a:t>‹#›</a:t>
            </a:fld>
            <a:endParaRPr lang="en-US"/>
          </a:p>
        </p:txBody>
      </p:sp>
    </p:spTree>
    <p:extLst>
      <p:ext uri="{BB962C8B-B14F-4D97-AF65-F5344CB8AC3E}">
        <p14:creationId xmlns:p14="http://schemas.microsoft.com/office/powerpoint/2010/main" val="375350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0D680-D637-4D60-878A-360067B6E358}" type="datetimeFigureOut">
              <a:rPr lang="en-US" smtClean="0"/>
              <a:t>4/7/2020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4F2C2-FD21-4ACD-91C2-D0ADFCB0059C}" type="slidenum">
              <a:rPr lang="en-US" smtClean="0"/>
              <a:t>‹#›</a:t>
            </a:fld>
            <a:endParaRPr lang="en-US"/>
          </a:p>
        </p:txBody>
      </p:sp>
    </p:spTree>
    <p:extLst>
      <p:ext uri="{BB962C8B-B14F-4D97-AF65-F5344CB8AC3E}">
        <p14:creationId xmlns:p14="http://schemas.microsoft.com/office/powerpoint/2010/main" val="2884803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vcuhealth.zoom.us/j/777770841" TargetMode="External"/><Relationship Id="rId2" Type="http://schemas.openxmlformats.org/officeDocument/2006/relationships/hyperlink" Target="mailto:connectanywhere@vcuhealth.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COVID-19 Zoom Job Aid</a:t>
            </a:r>
            <a:r>
              <a:rPr lang="en-US" dirty="0"/>
              <a:t/>
            </a:r>
            <a:br>
              <a:rPr lang="en-US" dirty="0"/>
            </a:br>
            <a:r>
              <a:rPr lang="en-US" sz="2800" b="1" i="1" dirty="0">
                <a:cs typeface="Calibri Light"/>
              </a:rPr>
              <a:t>Updated as of </a:t>
            </a:r>
            <a:r>
              <a:rPr lang="en-US" sz="2800" b="1" i="1" dirty="0" smtClean="0">
                <a:cs typeface="Calibri Light"/>
              </a:rPr>
              <a:t>4/1</a:t>
            </a:r>
            <a:endParaRPr lang="en-US" sz="2800" b="1" i="1" dirty="0">
              <a:cs typeface="Calibri Light"/>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dirty="0"/>
              <a:t>How to use ZOOM to schedule a patient visit during COVID-19 </a:t>
            </a:r>
            <a:r>
              <a:rPr lang="en-US" dirty="0" smtClean="0"/>
              <a:t>pandemic</a:t>
            </a:r>
            <a:endParaRPr lang="en-US" dirty="0"/>
          </a:p>
        </p:txBody>
      </p:sp>
    </p:spTree>
    <p:extLst>
      <p:ext uri="{BB962C8B-B14F-4D97-AF65-F5344CB8AC3E}">
        <p14:creationId xmlns:p14="http://schemas.microsoft.com/office/powerpoint/2010/main" val="141630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generated with very high confidence">
            <a:extLst>
              <a:ext uri="{FF2B5EF4-FFF2-40B4-BE49-F238E27FC236}">
                <a16:creationId xmlns="" xmlns:a16="http://schemas.microsoft.com/office/drawing/2014/main" id="{658E7B4B-93A9-4B77-A87B-DD88DA732A06}"/>
              </a:ext>
            </a:extLst>
          </p:cNvPr>
          <p:cNvPicPr>
            <a:picLocks noChangeAspect="1"/>
          </p:cNvPicPr>
          <p:nvPr/>
        </p:nvPicPr>
        <p:blipFill>
          <a:blip r:embed="rId2"/>
          <a:stretch>
            <a:fillRect/>
          </a:stretch>
        </p:blipFill>
        <p:spPr>
          <a:xfrm>
            <a:off x="632565" y="204463"/>
            <a:ext cx="11166952" cy="6261186"/>
          </a:xfrm>
          <a:prstGeom prst="rect">
            <a:avLst/>
          </a:prstGeom>
        </p:spPr>
      </p:pic>
      <p:sp>
        <p:nvSpPr>
          <p:cNvPr id="5" name="TextBox 4">
            <a:extLst>
              <a:ext uri="{FF2B5EF4-FFF2-40B4-BE49-F238E27FC236}">
                <a16:creationId xmlns="" xmlns:a16="http://schemas.microsoft.com/office/drawing/2014/main" id="{78E47544-17E5-4B06-9616-FAC6879EFAE4}"/>
              </a:ext>
            </a:extLst>
          </p:cNvPr>
          <p:cNvSpPr txBox="1"/>
          <p:nvPr/>
        </p:nvSpPr>
        <p:spPr>
          <a:xfrm>
            <a:off x="1043071" y="3434996"/>
            <a:ext cx="2743199"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Enter your VCUHS computing ID to login</a:t>
            </a:r>
          </a:p>
        </p:txBody>
      </p:sp>
    </p:spTree>
    <p:extLst>
      <p:ext uri="{BB962C8B-B14F-4D97-AF65-F5344CB8AC3E}">
        <p14:creationId xmlns:p14="http://schemas.microsoft.com/office/powerpoint/2010/main" val="4218098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6BC58235-74C2-4C47-B9C8-AE217BDF246A}"/>
              </a:ext>
            </a:extLst>
          </p:cNvPr>
          <p:cNvPicPr>
            <a:picLocks noChangeAspect="1"/>
          </p:cNvPicPr>
          <p:nvPr/>
        </p:nvPicPr>
        <p:blipFill>
          <a:blip r:embed="rId2"/>
          <a:stretch>
            <a:fillRect/>
          </a:stretch>
        </p:blipFill>
        <p:spPr>
          <a:xfrm>
            <a:off x="924838" y="475859"/>
            <a:ext cx="10530212" cy="5906282"/>
          </a:xfrm>
          <a:prstGeom prst="rect">
            <a:avLst/>
          </a:prstGeom>
        </p:spPr>
      </p:pic>
      <p:sp>
        <p:nvSpPr>
          <p:cNvPr id="5" name="TextBox 4">
            <a:extLst>
              <a:ext uri="{FF2B5EF4-FFF2-40B4-BE49-F238E27FC236}">
                <a16:creationId xmlns="" xmlns:a16="http://schemas.microsoft.com/office/drawing/2014/main" id="{DD5EFBDE-CAD1-46EC-ADF5-F1954CB7F865}"/>
              </a:ext>
            </a:extLst>
          </p:cNvPr>
          <p:cNvSpPr txBox="1"/>
          <p:nvPr/>
        </p:nvSpPr>
        <p:spPr>
          <a:xfrm>
            <a:off x="8186672" y="2581276"/>
            <a:ext cx="274319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Click "Allow" to continue</a:t>
            </a:r>
          </a:p>
        </p:txBody>
      </p:sp>
      <p:sp>
        <p:nvSpPr>
          <p:cNvPr id="3" name="Arrow: Left 2">
            <a:extLst>
              <a:ext uri="{FF2B5EF4-FFF2-40B4-BE49-F238E27FC236}">
                <a16:creationId xmlns="" xmlns:a16="http://schemas.microsoft.com/office/drawing/2014/main" id="{9044924C-855D-41E4-9BC6-F22461E189F1}"/>
              </a:ext>
            </a:extLst>
          </p:cNvPr>
          <p:cNvSpPr/>
          <p:nvPr/>
        </p:nvSpPr>
        <p:spPr>
          <a:xfrm rot="-2220000">
            <a:off x="6659978" y="2898166"/>
            <a:ext cx="1330975" cy="480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361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491438B2-FD02-4ABF-AAE9-C252084E6F9A}"/>
              </a:ext>
            </a:extLst>
          </p:cNvPr>
          <p:cNvPicPr>
            <a:picLocks noChangeAspect="1"/>
          </p:cNvPicPr>
          <p:nvPr/>
        </p:nvPicPr>
        <p:blipFill>
          <a:blip r:embed="rId2"/>
          <a:stretch>
            <a:fillRect/>
          </a:stretch>
        </p:blipFill>
        <p:spPr>
          <a:xfrm>
            <a:off x="340290" y="235778"/>
            <a:ext cx="11626240" cy="6522145"/>
          </a:xfrm>
          <a:prstGeom prst="rect">
            <a:avLst/>
          </a:prstGeom>
        </p:spPr>
      </p:pic>
      <p:sp>
        <p:nvSpPr>
          <p:cNvPr id="5" name="Arrow: Left 4">
            <a:extLst>
              <a:ext uri="{FF2B5EF4-FFF2-40B4-BE49-F238E27FC236}">
                <a16:creationId xmlns="" xmlns:a16="http://schemas.microsoft.com/office/drawing/2014/main" id="{377B7EC8-149A-4214-8EA4-80D56ADB49F8}"/>
              </a:ext>
            </a:extLst>
          </p:cNvPr>
          <p:cNvSpPr/>
          <p:nvPr/>
        </p:nvSpPr>
        <p:spPr>
          <a:xfrm rot="10740000">
            <a:off x="1985784" y="2403807"/>
            <a:ext cx="981205" cy="480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6ED51849-F822-4785-8F84-358683649C87}"/>
              </a:ext>
            </a:extLst>
          </p:cNvPr>
          <p:cNvSpPr txBox="1"/>
          <p:nvPr/>
        </p:nvSpPr>
        <p:spPr>
          <a:xfrm>
            <a:off x="305713" y="1944536"/>
            <a:ext cx="274319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Choose "New Meeting"</a:t>
            </a:r>
          </a:p>
        </p:txBody>
      </p:sp>
    </p:spTree>
    <p:extLst>
      <p:ext uri="{BB962C8B-B14F-4D97-AF65-F5344CB8AC3E}">
        <p14:creationId xmlns:p14="http://schemas.microsoft.com/office/powerpoint/2010/main" val="1804558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social media post&#10;&#10;Description generated with very high confidence">
            <a:extLst>
              <a:ext uri="{FF2B5EF4-FFF2-40B4-BE49-F238E27FC236}">
                <a16:creationId xmlns="" xmlns:a16="http://schemas.microsoft.com/office/drawing/2014/main" id="{57084B44-7AFB-449A-AAA8-23C3D872E829}"/>
              </a:ext>
            </a:extLst>
          </p:cNvPr>
          <p:cNvPicPr>
            <a:picLocks noChangeAspect="1"/>
          </p:cNvPicPr>
          <p:nvPr/>
        </p:nvPicPr>
        <p:blipFill>
          <a:blip r:embed="rId3"/>
          <a:stretch>
            <a:fillRect/>
          </a:stretch>
        </p:blipFill>
        <p:spPr>
          <a:xfrm>
            <a:off x="94891" y="242438"/>
            <a:ext cx="12002218" cy="6373124"/>
          </a:xfrm>
          <a:prstGeom prst="rect">
            <a:avLst/>
          </a:prstGeom>
        </p:spPr>
      </p:pic>
      <p:sp>
        <p:nvSpPr>
          <p:cNvPr id="5" name="TextBox 4">
            <a:extLst>
              <a:ext uri="{FF2B5EF4-FFF2-40B4-BE49-F238E27FC236}">
                <a16:creationId xmlns="" xmlns:a16="http://schemas.microsoft.com/office/drawing/2014/main" id="{8FE37BBE-C443-45E7-964C-32C00A2D8817}"/>
              </a:ext>
            </a:extLst>
          </p:cNvPr>
          <p:cNvSpPr txBox="1"/>
          <p:nvPr/>
        </p:nvSpPr>
        <p:spPr>
          <a:xfrm>
            <a:off x="203581" y="1152577"/>
            <a:ext cx="2764075" cy="45243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cs typeface="Calibri"/>
              </a:rPr>
              <a:t>Choose your preferred audio source:</a:t>
            </a:r>
            <a:endParaRPr lang="en-US" b="1" i="1"/>
          </a:p>
          <a:p>
            <a:endParaRPr lang="en-US">
              <a:cs typeface="Calibri"/>
            </a:endParaRPr>
          </a:p>
          <a:p>
            <a:r>
              <a:rPr lang="en-US">
                <a:cs typeface="Calibri"/>
              </a:rPr>
              <a:t>1. </a:t>
            </a:r>
            <a:r>
              <a:rPr lang="en-US" b="1">
                <a:cs typeface="Calibri"/>
              </a:rPr>
              <a:t>Computer audio</a:t>
            </a:r>
            <a:r>
              <a:rPr lang="en-US">
                <a:cs typeface="Calibri"/>
              </a:rPr>
              <a:t> -&gt; make use of the audio input/output from your PC/Laptop</a:t>
            </a:r>
          </a:p>
          <a:p>
            <a:r>
              <a:rPr lang="en-US" b="1" i="1">
                <a:solidFill>
                  <a:srgbClr val="FF0000"/>
                </a:solidFill>
                <a:ea typeface="+mn-lt"/>
                <a:cs typeface="+mn-lt"/>
              </a:rPr>
              <a:t>(Preferred method)</a:t>
            </a:r>
            <a:endParaRPr lang="en-US">
              <a:solidFill>
                <a:srgbClr val="FF0000"/>
              </a:solidFill>
              <a:ea typeface="+mn-lt"/>
              <a:cs typeface="+mn-lt"/>
            </a:endParaRPr>
          </a:p>
          <a:p>
            <a:endParaRPr lang="en-US" b="1" i="1">
              <a:solidFill>
                <a:srgbClr val="FF0000"/>
              </a:solidFill>
              <a:ea typeface="+mn-lt"/>
              <a:cs typeface="+mn-lt"/>
            </a:endParaRPr>
          </a:p>
          <a:p>
            <a:r>
              <a:rPr lang="en-US">
                <a:ea typeface="+mn-lt"/>
                <a:cs typeface="+mn-lt"/>
              </a:rPr>
              <a:t>2. </a:t>
            </a:r>
            <a:r>
              <a:rPr lang="en-US" b="1">
                <a:ea typeface="+mn-lt"/>
                <a:cs typeface="+mn-lt"/>
              </a:rPr>
              <a:t>Phone call</a:t>
            </a:r>
            <a:r>
              <a:rPr lang="en-US">
                <a:ea typeface="+mn-lt"/>
                <a:cs typeface="+mn-lt"/>
              </a:rPr>
              <a:t> -&gt; you dial into one of the phone numbers listed</a:t>
            </a:r>
          </a:p>
          <a:p>
            <a:endParaRPr lang="en-US">
              <a:cs typeface="Calibri"/>
            </a:endParaRPr>
          </a:p>
          <a:p>
            <a:r>
              <a:rPr lang="en-US">
                <a:cs typeface="Calibri"/>
              </a:rPr>
              <a:t>3. </a:t>
            </a:r>
            <a:r>
              <a:rPr lang="en-US" b="1">
                <a:cs typeface="Calibri"/>
              </a:rPr>
              <a:t>Call Me</a:t>
            </a:r>
            <a:r>
              <a:rPr lang="en-US">
                <a:cs typeface="Calibri"/>
              </a:rPr>
              <a:t> -&gt; enter in a phone number to have the system call YOU</a:t>
            </a:r>
          </a:p>
        </p:txBody>
      </p:sp>
      <p:sp>
        <p:nvSpPr>
          <p:cNvPr id="8" name="Arrow: Left 7">
            <a:extLst>
              <a:ext uri="{FF2B5EF4-FFF2-40B4-BE49-F238E27FC236}">
                <a16:creationId xmlns="" xmlns:a16="http://schemas.microsoft.com/office/drawing/2014/main" id="{81D6C183-82F1-4441-BA4A-ADBE50D9946D}"/>
              </a:ext>
            </a:extLst>
          </p:cNvPr>
          <p:cNvSpPr/>
          <p:nvPr/>
        </p:nvSpPr>
        <p:spPr>
          <a:xfrm>
            <a:off x="7044532" y="3114797"/>
            <a:ext cx="977660" cy="4888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61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794372D7-1413-44F1-8DCC-9667CA5DB1EE}"/>
              </a:ext>
            </a:extLst>
          </p:cNvPr>
          <p:cNvPicPr>
            <a:picLocks noChangeAspect="1"/>
          </p:cNvPicPr>
          <p:nvPr/>
        </p:nvPicPr>
        <p:blipFill>
          <a:blip r:embed="rId2"/>
          <a:stretch>
            <a:fillRect/>
          </a:stretch>
        </p:blipFill>
        <p:spPr>
          <a:xfrm>
            <a:off x="58455" y="-4304"/>
            <a:ext cx="12043774" cy="6741350"/>
          </a:xfrm>
          <a:prstGeom prst="rect">
            <a:avLst/>
          </a:prstGeom>
        </p:spPr>
      </p:pic>
      <p:sp>
        <p:nvSpPr>
          <p:cNvPr id="5" name="TextBox 4">
            <a:extLst>
              <a:ext uri="{FF2B5EF4-FFF2-40B4-BE49-F238E27FC236}">
                <a16:creationId xmlns="" xmlns:a16="http://schemas.microsoft.com/office/drawing/2014/main" id="{8DAD91DF-7EC2-4AD6-8A06-479DFCC02E6D}"/>
              </a:ext>
            </a:extLst>
          </p:cNvPr>
          <p:cNvSpPr txBox="1"/>
          <p:nvPr/>
        </p:nvSpPr>
        <p:spPr>
          <a:xfrm>
            <a:off x="107385" y="1255604"/>
            <a:ext cx="2764075" cy="34163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INVITING PATIENTS TO THE MEETING</a:t>
            </a:r>
          </a:p>
          <a:p>
            <a:endParaRPr lang="en-US">
              <a:cs typeface="Calibri"/>
            </a:endParaRPr>
          </a:p>
          <a:p>
            <a:r>
              <a:rPr lang="en-US">
                <a:cs typeface="Calibri"/>
              </a:rPr>
              <a:t>If you are logged onto your VCUHS computer, choose the "Default email" button</a:t>
            </a:r>
          </a:p>
          <a:p>
            <a:endParaRPr lang="en-US">
              <a:cs typeface="Calibri"/>
            </a:endParaRPr>
          </a:p>
          <a:p>
            <a:r>
              <a:rPr lang="en-US" b="1">
                <a:cs typeface="Calibri"/>
              </a:rPr>
              <a:t>NOTE: </a:t>
            </a:r>
            <a:r>
              <a:rPr lang="en-US">
                <a:cs typeface="Calibri"/>
              </a:rPr>
              <a:t>The invite by phone option only calls the patient via audio, there will be NO VIDEO of the patient if you use this option</a:t>
            </a:r>
          </a:p>
        </p:txBody>
      </p:sp>
      <p:sp>
        <p:nvSpPr>
          <p:cNvPr id="3" name="TextBox 2">
            <a:extLst>
              <a:ext uri="{FF2B5EF4-FFF2-40B4-BE49-F238E27FC236}">
                <a16:creationId xmlns="" xmlns:a16="http://schemas.microsoft.com/office/drawing/2014/main" id="{8E5620DF-F0F6-4636-859E-03BF47A712C1}"/>
              </a:ext>
            </a:extLst>
          </p:cNvPr>
          <p:cNvSpPr txBox="1"/>
          <p:nvPr/>
        </p:nvSpPr>
        <p:spPr>
          <a:xfrm>
            <a:off x="9331651" y="1039660"/>
            <a:ext cx="2743199" cy="424731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If you are not using a VCUHS Laptop or Desktop you have 2 options for email:</a:t>
            </a:r>
          </a:p>
          <a:p>
            <a:endParaRPr lang="en-US">
              <a:cs typeface="Calibri"/>
            </a:endParaRPr>
          </a:p>
          <a:p>
            <a:r>
              <a:rPr lang="en-US">
                <a:cs typeface="Calibri"/>
              </a:rPr>
              <a:t>1. Use your personal email to send out the invitation </a:t>
            </a:r>
            <a:r>
              <a:rPr lang="en-US">
                <a:solidFill>
                  <a:srgbClr val="FF0000"/>
                </a:solidFill>
                <a:cs typeface="Calibri"/>
              </a:rPr>
              <a:t>(This will share your personal email with the patient)</a:t>
            </a:r>
          </a:p>
          <a:p>
            <a:endParaRPr lang="en-US">
              <a:cs typeface="Calibri"/>
            </a:endParaRPr>
          </a:p>
          <a:p>
            <a:r>
              <a:rPr lang="en-US"/>
              <a:t>2. Press "copy invitation" and paste the meeting details into your VCUHS email in another window</a:t>
            </a:r>
            <a:endParaRPr lang="en-US">
              <a:cs typeface="Calibri"/>
            </a:endParaRPr>
          </a:p>
        </p:txBody>
      </p:sp>
      <p:sp>
        <p:nvSpPr>
          <p:cNvPr id="4" name="Arrow: Left 3">
            <a:extLst>
              <a:ext uri="{FF2B5EF4-FFF2-40B4-BE49-F238E27FC236}">
                <a16:creationId xmlns="" xmlns:a16="http://schemas.microsoft.com/office/drawing/2014/main" id="{06156477-F298-4AF8-A6C1-0D6B32DD7183}"/>
              </a:ext>
            </a:extLst>
          </p:cNvPr>
          <p:cNvSpPr/>
          <p:nvPr/>
        </p:nvSpPr>
        <p:spPr>
          <a:xfrm>
            <a:off x="4935478" y="4957943"/>
            <a:ext cx="981205" cy="480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663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generated with very high confidence">
            <a:extLst>
              <a:ext uri="{FF2B5EF4-FFF2-40B4-BE49-F238E27FC236}">
                <a16:creationId xmlns="" xmlns:a16="http://schemas.microsoft.com/office/drawing/2014/main" id="{FEB5149B-1E9F-485A-99AE-60E3EDA9E4D4}"/>
              </a:ext>
            </a:extLst>
          </p:cNvPr>
          <p:cNvPicPr>
            <a:picLocks noChangeAspect="1"/>
          </p:cNvPicPr>
          <p:nvPr/>
        </p:nvPicPr>
        <p:blipFill>
          <a:blip r:embed="rId2"/>
          <a:stretch>
            <a:fillRect/>
          </a:stretch>
        </p:blipFill>
        <p:spPr>
          <a:xfrm>
            <a:off x="152400" y="47886"/>
            <a:ext cx="11970706" cy="6720474"/>
          </a:xfrm>
          <a:prstGeom prst="rect">
            <a:avLst/>
          </a:prstGeom>
        </p:spPr>
      </p:pic>
      <p:sp>
        <p:nvSpPr>
          <p:cNvPr id="5" name="TextBox 4">
            <a:extLst>
              <a:ext uri="{FF2B5EF4-FFF2-40B4-BE49-F238E27FC236}">
                <a16:creationId xmlns="" xmlns:a16="http://schemas.microsoft.com/office/drawing/2014/main" id="{D44ABE37-B986-490F-9C3B-7FC5DA401985}"/>
              </a:ext>
            </a:extLst>
          </p:cNvPr>
          <p:cNvSpPr txBox="1"/>
          <p:nvPr/>
        </p:nvSpPr>
        <p:spPr>
          <a:xfrm>
            <a:off x="6359960" y="3426782"/>
            <a:ext cx="2764075" cy="230832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Enter in the patients email address into this email prompt, then send. The patient will be able to join via the link from their phone. (See patient workflow for more information</a:t>
            </a:r>
            <a:endParaRPr lang="en-US"/>
          </a:p>
        </p:txBody>
      </p:sp>
    </p:spTree>
    <p:extLst>
      <p:ext uri="{BB962C8B-B14F-4D97-AF65-F5344CB8AC3E}">
        <p14:creationId xmlns:p14="http://schemas.microsoft.com/office/powerpoint/2010/main" val="190609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794372D7-1413-44F1-8DCC-9667CA5DB1EE}"/>
              </a:ext>
            </a:extLst>
          </p:cNvPr>
          <p:cNvPicPr>
            <a:picLocks noChangeAspect="1"/>
          </p:cNvPicPr>
          <p:nvPr/>
        </p:nvPicPr>
        <p:blipFill>
          <a:blip r:embed="rId2"/>
          <a:stretch>
            <a:fillRect/>
          </a:stretch>
        </p:blipFill>
        <p:spPr>
          <a:xfrm>
            <a:off x="58455" y="-4304"/>
            <a:ext cx="12043774" cy="6741350"/>
          </a:xfrm>
          <a:prstGeom prst="rect">
            <a:avLst/>
          </a:prstGeom>
        </p:spPr>
      </p:pic>
      <p:sp>
        <p:nvSpPr>
          <p:cNvPr id="5" name="TextBox 4">
            <a:extLst>
              <a:ext uri="{FF2B5EF4-FFF2-40B4-BE49-F238E27FC236}">
                <a16:creationId xmlns="" xmlns:a16="http://schemas.microsoft.com/office/drawing/2014/main" id="{8DAD91DF-7EC2-4AD6-8A06-479DFCC02E6D}"/>
              </a:ext>
            </a:extLst>
          </p:cNvPr>
          <p:cNvSpPr txBox="1"/>
          <p:nvPr/>
        </p:nvSpPr>
        <p:spPr>
          <a:xfrm>
            <a:off x="107385" y="1255604"/>
            <a:ext cx="2764075" cy="230832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INVITING PATIENTS TO THE MEETING using meeting ID. </a:t>
            </a:r>
          </a:p>
          <a:p>
            <a:endParaRPr lang="en-US" dirty="0">
              <a:cs typeface="Calibri"/>
            </a:endParaRPr>
          </a:p>
          <a:p>
            <a:r>
              <a:rPr lang="en-US" dirty="0">
                <a:cs typeface="Calibri"/>
              </a:rPr>
              <a:t>Patients can join meeting by entering 10-digit meeting ID using mobile or web app join meeting option</a:t>
            </a:r>
          </a:p>
        </p:txBody>
      </p:sp>
      <p:sp>
        <p:nvSpPr>
          <p:cNvPr id="3" name="TextBox 2">
            <a:extLst>
              <a:ext uri="{FF2B5EF4-FFF2-40B4-BE49-F238E27FC236}">
                <a16:creationId xmlns="" xmlns:a16="http://schemas.microsoft.com/office/drawing/2014/main" id="{8E5620DF-F0F6-4636-859E-03BF47A712C1}"/>
              </a:ext>
            </a:extLst>
          </p:cNvPr>
          <p:cNvSpPr txBox="1"/>
          <p:nvPr/>
        </p:nvSpPr>
        <p:spPr>
          <a:xfrm>
            <a:off x="9331651" y="1039660"/>
            <a:ext cx="2743199" cy="424731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If you are not using a VCUHS Laptop or Desktop you have 2 options for email:</a:t>
            </a:r>
          </a:p>
          <a:p>
            <a:endParaRPr lang="en-US">
              <a:cs typeface="Calibri"/>
            </a:endParaRPr>
          </a:p>
          <a:p>
            <a:r>
              <a:rPr lang="en-US">
                <a:cs typeface="Calibri"/>
              </a:rPr>
              <a:t>1. Use your personal email to send out the invitation </a:t>
            </a:r>
            <a:r>
              <a:rPr lang="en-US">
                <a:solidFill>
                  <a:srgbClr val="FF0000"/>
                </a:solidFill>
                <a:cs typeface="Calibri"/>
              </a:rPr>
              <a:t>(This will share your personal email with the patient)</a:t>
            </a:r>
          </a:p>
          <a:p>
            <a:endParaRPr lang="en-US">
              <a:cs typeface="Calibri"/>
            </a:endParaRPr>
          </a:p>
          <a:p>
            <a:r>
              <a:rPr lang="en-US"/>
              <a:t>2. Press "copy invitation" and paste the meeting details into your VCUHS email in another window</a:t>
            </a:r>
            <a:endParaRPr lang="en-US">
              <a:cs typeface="Calibri"/>
            </a:endParaRPr>
          </a:p>
        </p:txBody>
      </p:sp>
      <p:sp>
        <p:nvSpPr>
          <p:cNvPr id="6" name="Oval 5">
            <a:extLst>
              <a:ext uri="{FF2B5EF4-FFF2-40B4-BE49-F238E27FC236}">
                <a16:creationId xmlns="" xmlns:a16="http://schemas.microsoft.com/office/drawing/2014/main" id="{8AE81FB4-D523-4FA9-8EDE-0E6A254E7A81}"/>
              </a:ext>
            </a:extLst>
          </p:cNvPr>
          <p:cNvSpPr/>
          <p:nvPr/>
        </p:nvSpPr>
        <p:spPr>
          <a:xfrm>
            <a:off x="2667726" y="842209"/>
            <a:ext cx="3175610" cy="5654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602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4342" y="2343150"/>
            <a:ext cx="6800850" cy="1569660"/>
          </a:xfrm>
          <a:prstGeom prst="rect">
            <a:avLst/>
          </a:prstGeom>
          <a:noFill/>
        </p:spPr>
        <p:txBody>
          <a:bodyPr wrap="square" rtlCol="0">
            <a:spAutoFit/>
          </a:bodyPr>
          <a:lstStyle/>
          <a:p>
            <a:pPr algn="ctr"/>
            <a:r>
              <a:rPr lang="en-US" sz="4800" b="1"/>
              <a:t>Zoom on a Mobile Device</a:t>
            </a:r>
          </a:p>
          <a:p>
            <a:pPr algn="ctr"/>
            <a:endParaRPr lang="en-US" sz="4800" b="1"/>
          </a:p>
        </p:txBody>
      </p:sp>
      <p:sp>
        <p:nvSpPr>
          <p:cNvPr id="2" name="TextBox 1"/>
          <p:cNvSpPr txBox="1"/>
          <p:nvPr/>
        </p:nvSpPr>
        <p:spPr>
          <a:xfrm>
            <a:off x="2626546" y="4050850"/>
            <a:ext cx="6873035" cy="2339102"/>
          </a:xfrm>
          <a:prstGeom prst="rect">
            <a:avLst/>
          </a:prstGeom>
          <a:noFill/>
        </p:spPr>
        <p:txBody>
          <a:bodyPr wrap="square" rtlCol="0" anchor="t">
            <a:spAutoFit/>
          </a:bodyPr>
          <a:lstStyle/>
          <a:p>
            <a:pPr algn="ctr"/>
            <a:r>
              <a:rPr lang="en-US" dirty="0"/>
              <a:t>Advantage: Text or email patient to connect on the go</a:t>
            </a:r>
          </a:p>
          <a:p>
            <a:pPr algn="ctr"/>
            <a:endParaRPr lang="en-US" sz="3200" b="1" i="1" dirty="0">
              <a:solidFill>
                <a:srgbClr val="FF0000"/>
              </a:solidFill>
              <a:cs typeface="Calibri"/>
            </a:endParaRPr>
          </a:p>
          <a:p>
            <a:pPr algn="ctr"/>
            <a:r>
              <a:rPr lang="en-US" sz="3200" b="1" i="1" dirty="0">
                <a:solidFill>
                  <a:srgbClr val="FF0000"/>
                </a:solidFill>
                <a:cs typeface="Calibri"/>
              </a:rPr>
              <a:t>*If you use this method, you will share your cell phone number with the meeting participants.</a:t>
            </a:r>
          </a:p>
        </p:txBody>
      </p:sp>
      <p:sp>
        <p:nvSpPr>
          <p:cNvPr id="3" name="Rectangle 2"/>
          <p:cNvSpPr/>
          <p:nvPr/>
        </p:nvSpPr>
        <p:spPr>
          <a:xfrm>
            <a:off x="4264257" y="3134069"/>
            <a:ext cx="4088299" cy="369332"/>
          </a:xfrm>
          <a:prstGeom prst="rect">
            <a:avLst/>
          </a:prstGeom>
        </p:spPr>
        <p:txBody>
          <a:bodyPr wrap="none">
            <a:spAutoFit/>
          </a:bodyPr>
          <a:lstStyle/>
          <a:p>
            <a:r>
              <a:rPr lang="en-US"/>
              <a:t>Preferred telehealth pathway 3/18 – 3/27</a:t>
            </a:r>
          </a:p>
        </p:txBody>
      </p:sp>
      <p:sp>
        <p:nvSpPr>
          <p:cNvPr id="5" name="TextBox 4">
            <a:extLst>
              <a:ext uri="{FF2B5EF4-FFF2-40B4-BE49-F238E27FC236}">
                <a16:creationId xmlns="" xmlns:a16="http://schemas.microsoft.com/office/drawing/2014/main" id="{85441864-9213-45DC-9B6F-0E5C84A4BB9A}"/>
              </a:ext>
            </a:extLst>
          </p:cNvPr>
          <p:cNvSpPr txBox="1"/>
          <p:nvPr/>
        </p:nvSpPr>
        <p:spPr>
          <a:xfrm>
            <a:off x="2334017" y="3628373"/>
            <a:ext cx="7941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rPr>
              <a:t>Use this pathway if you are planning to see patients using your MOBILE DEVICE</a:t>
            </a:r>
            <a:endParaRPr lang="en-US" b="1">
              <a:solidFill>
                <a:srgbClr val="FF0000"/>
              </a:solidFill>
              <a:cs typeface="Calibri"/>
            </a:endParaRPr>
          </a:p>
        </p:txBody>
      </p:sp>
    </p:spTree>
    <p:extLst>
      <p:ext uri="{BB962C8B-B14F-4D97-AF65-F5344CB8AC3E}">
        <p14:creationId xmlns:p14="http://schemas.microsoft.com/office/powerpoint/2010/main" val="3525558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ttachments.office.net/owa/Connor.Poland%40vcuhealth.org/service.svc/s/GetAttachmentThumbnail?id=AAMkAGUyMDZhYzI1LTIyN2QtNGFlYy1hNzJlLTJiMGRjYzcwOWY5MwBGAAAAAACkmKxotp03QZPtHA%2BFHhw4BwAtnPbeoEDvRI3965BV47c4AAAAAAEMAAAtnPbeoEDvRI3965BV47c4AAGfFwO%2FAAABEgAQALkvIfbN2y9AjCKuUy2xnFA%3D&amp;thumbnailType=2&amp;owa=outlook.office365.com&amp;scriptVer=2020030902.18&amp;X-OWA-CANARY=rjCA379ackCmAB8KCBYp-IAGXO15y9cYgCrz2vInee58oZyescpRkOW09hdv7JR_GY_jZS_RYbw.&amp;token=eyJhbGciOiJSUzI1NiIsImtpZCI6IjU2MzU4ODUyMzRCOTI1MkRERTAwNTc2NkQ5RDlGMjc2NTY1RjYzRTIiLCJ4NXQiOiJWaldJVWpTNUpTM2VBRmRtMmRueWRsWmZZLUkiLCJ0eXAiOiJKV1QifQ.eyJvcmlnaW4iOiJodHRwczovL291dGxvb2sub2ZmaWNlMzY1LmNvbSIsInZlciI6IkV4Y2hhbmdlLkNhbGxiYWNrLlYxIiwiYXBwY3R4c2VuZGVyIjoiT3dhRG93bmxvYWRAZDIxZjM4NjYtOGZjNi00NTI3LTg2MjItY2VmYTQ3ZmU5NjMyIiwiaXNzcmluZyI6IldXIiwiYXBwY3R4Ijoie1wibXNleGNocHJvdFwiOlwib3dhXCIsXCJwcmltYXJ5c2lkXCI6XCJTLTEtNS0yMS0xMTQ3MDE3NzE2LTM2NTg4MjIxMDYtMzAzMTQ4NzI3MS0yMDYwMDM4MVwiLFwicHVpZFwiOlwiMTE1MzgzNjI5Njg2MTE2Mjc3NVwiLFwib2lkXCI6XCIzYzhhNmZlZi01NGZjLTRiZTMtOGM5Yy1lZTc4NmRhMTliMTVcIixcInNjb3BlXCI6XCJPd2FEb3dubG9hZFwifSIsIm5iZiI6MTU4NDU2Mjg4MSwiZXhwIjoxNTg0NTYzNDgxLCJpc3MiOiIwMDAwMDAwMi0wMDAwLTBmZjEtY2UwMC0wMDAwMDAwMDAwMDBAZDIxZjM4NjYtOGZjNi00NTI3LTg2MjItY2VmYTQ3ZmU5NjMyIiwiYXVkIjoiMDAwMDAwMDItMDAwMC0wZmYxLWNlMDAtMDAwMDAwMDAwMDAwL2F0dGFjaG1lbnRzLm9mZmljZS5uZXRAZDIxZjM4NjYtOGZjNi00NTI3LTg2MjItY2VmYTQ3ZmU5NjMyIn0.oZ61zSHuDk3HFyoRwd1oOE6i-iKpkVDUwIAX3RPlJLTV7Y_CG51nzPlkLfd0kQI3AdnpwNXdQIZNQTt4pj3xS7LSiuOe2NgImFu-j1nhOtlbT1BOk1dvzVgaCFgwEp3TOww5wcfWl1dIcVqfip1u-vpDDpgdHXwBh__G7bVbMw0umnLcyXIuUI7kkJ6CoZmIt9u_G6XNNT8p1QOA8O6jmM0wtcWAcuZDoaJrE5ZZq_X3csNI7j_gH7NADl4B3iWa0ghVm4728kzHEgt9stv65As2C-2vifqCLvqV2CfWGhf7j5Og2j0l9rZ04htL0qabVADu6GzGNaY6bZj013Q-Lw&amp;animation=tr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7600" y="1277938"/>
            <a:ext cx="2115119" cy="4579938"/>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287549" y="2559042"/>
            <a:ext cx="3169921" cy="954107"/>
          </a:xfrm>
          <a:prstGeom prst="rect">
            <a:avLst/>
          </a:prstGeom>
        </p:spPr>
        <p:txBody>
          <a:bodyPr wrap="square" anchor="t">
            <a:spAutoFit/>
          </a:bodyPr>
          <a:lstStyle/>
          <a:p>
            <a:r>
              <a:rPr lang="en-US" sz="2800"/>
              <a:t>Download zoom app from app store </a:t>
            </a:r>
            <a:endParaRPr lang="en-US" sz="2800">
              <a:cs typeface="Calibri"/>
            </a:endParaRPr>
          </a:p>
        </p:txBody>
      </p:sp>
      <p:pic>
        <p:nvPicPr>
          <p:cNvPr id="3" name="Picture 2"/>
          <p:cNvPicPr>
            <a:picLocks noChangeAspect="1"/>
          </p:cNvPicPr>
          <p:nvPr/>
        </p:nvPicPr>
        <p:blipFill>
          <a:blip r:embed="rId3"/>
          <a:stretch>
            <a:fillRect/>
          </a:stretch>
        </p:blipFill>
        <p:spPr>
          <a:xfrm>
            <a:off x="7715398" y="1313242"/>
            <a:ext cx="2343002" cy="4431776"/>
          </a:xfrm>
          <a:prstGeom prst="rect">
            <a:avLst/>
          </a:prstGeom>
        </p:spPr>
      </p:pic>
    </p:spTree>
    <p:extLst>
      <p:ext uri="{BB962C8B-B14F-4D97-AF65-F5344CB8AC3E}">
        <p14:creationId xmlns:p14="http://schemas.microsoft.com/office/powerpoint/2010/main" val="1741014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ttachments.office.net/owa/Connor.Poland%40vcuhealth.org/service.svc/s/GetAttachmentThumbnail?id=AAMkAGUyMDZhYzI1LTIyN2QtNGFlYy1hNzJlLTJiMGRjYzcwOWY5MwBGAAAAAACkmKxotp03QZPtHA%2BFHhw4BwAtnPbeoEDvRI3965BV47c4AAAAAAEMAAAtnPbeoEDvRI3965BV47c4AAGfFwO%2FAAABEgAQAMZzGCVQu39Oh7BUq9lG%2B%2B4%3D&amp;thumbnailType=2&amp;owa=outlook.office365.com&amp;scriptVer=2020030902.18&amp;X-OWA-CANARY=rjCA379ackCmAB8KCBYp-IAGXO15y9cYgCrz2vInee58oZyescpRkOW09hdv7JR_GY_jZS_RYbw.&amp;token=eyJhbGciOiJSUzI1NiIsImtpZCI6IjU2MzU4ODUyMzRCOTI1MkRERTAwNTc2NkQ5RDlGMjc2NTY1RjYzRTIiLCJ4NXQiOiJWaldJVWpTNUpTM2VBRmRtMmRueWRsWmZZLUkiLCJ0eXAiOiJKV1QifQ.eyJvcmlnaW4iOiJodHRwczovL291dGxvb2sub2ZmaWNlMzY1LmNvbSIsInZlciI6IkV4Y2hhbmdlLkNhbGxiYWNrLlYxIiwiYXBwY3R4c2VuZGVyIjoiT3dhRG93bmxvYWRAZDIxZjM4NjYtOGZjNi00NTI3LTg2MjItY2VmYTQ3ZmU5NjMyIiwiaXNzcmluZyI6IldXIiwiYXBwY3R4Ijoie1wibXNleGNocHJvdFwiOlwib3dhXCIsXCJwcmltYXJ5c2lkXCI6XCJTLTEtNS0yMS0xMTQ3MDE3NzE2LTM2NTg4MjIxMDYtMzAzMTQ4NzI3MS0yMDYwMDM4MVwiLFwicHVpZFwiOlwiMTE1MzgzNjI5Njg2MTE2Mjc3NVwiLFwib2lkXCI6XCIzYzhhNmZlZi01NGZjLTRiZTMtOGM5Yy1lZTc4NmRhMTliMTVcIixcInNjb3BlXCI6XCJPd2FEb3dubG9hZFwifSIsIm5iZiI6MTU4NDU2Mjg4MSwiZXhwIjoxNTg0NTYzNDgxLCJpc3MiOiIwMDAwMDAwMi0wMDAwLTBmZjEtY2UwMC0wMDAwMDAwMDAwMDBAZDIxZjM4NjYtOGZjNi00NTI3LTg2MjItY2VmYTQ3ZmU5NjMyIiwiYXVkIjoiMDAwMDAwMDItMDAwMC0wZmYxLWNlMDAtMDAwMDAwMDAwMDAwL2F0dGFjaG1lbnRzLm9mZmljZS5uZXRAZDIxZjM4NjYtOGZjNi00NTI3LTg2MjItY2VmYTQ3ZmU5NjMyIn0.oZ61zSHuDk3HFyoRwd1oOE6i-iKpkVDUwIAX3RPlJLTV7Y_CG51nzPlkLfd0kQI3AdnpwNXdQIZNQTt4pj3xS7LSiuOe2NgImFu-j1nhOtlbT1BOk1dvzVgaCFgwEp3TOww5wcfWl1dIcVqfip1u-vpDDpgdHXwBh__G7bVbMw0umnLcyXIuUI7kkJ6CoZmIt9u_G6XNNT8p1QOA8O6jmM0wtcWAcuZDoaJrE5ZZq_X3csNI7j_gH7NADl4B3iWa0ghVm4728kzHEgt9stv65As2C-2vifqCLvqV2CfWGhf7j5Og2j0l9rZ04htL0qabVADu6GzGNaY6bZj013Q-Lw&amp;animation=tr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4053" y="873739"/>
            <a:ext cx="2170610" cy="4701151"/>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sp>
        <p:nvSpPr>
          <p:cNvPr id="2" name="Right Arrow 1"/>
          <p:cNvSpPr/>
          <p:nvPr/>
        </p:nvSpPr>
        <p:spPr>
          <a:xfrm>
            <a:off x="3897851" y="2837433"/>
            <a:ext cx="1040181" cy="586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A0C0FEF0-93DD-4B41-A727-FD385523897A}"/>
              </a:ext>
            </a:extLst>
          </p:cNvPr>
          <p:cNvSpPr txBox="1"/>
          <p:nvPr/>
        </p:nvSpPr>
        <p:spPr>
          <a:xfrm>
            <a:off x="1784114" y="2904134"/>
            <a:ext cx="20408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a:cs typeface="Calibri"/>
              </a:rPr>
              <a:t>Select "SSO" </a:t>
            </a:r>
          </a:p>
        </p:txBody>
      </p:sp>
    </p:spTree>
    <p:extLst>
      <p:ext uri="{BB962C8B-B14F-4D97-AF65-F5344CB8AC3E}">
        <p14:creationId xmlns:p14="http://schemas.microsoft.com/office/powerpoint/2010/main" val="3623279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62D4AFD7-4D73-43CB-A976-3B9F71D9851E}"/>
              </a:ext>
            </a:extLst>
          </p:cNvPr>
          <p:cNvSpPr txBox="1"/>
          <p:nvPr/>
        </p:nvSpPr>
        <p:spPr>
          <a:xfrm>
            <a:off x="198432" y="210923"/>
            <a:ext cx="11794107"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Table of Contents</a:t>
            </a:r>
            <a:endParaRPr lang="en-US" sz="2800" b="1" dirty="0">
              <a:cs typeface="Calibri"/>
            </a:endParaRPr>
          </a:p>
          <a:p>
            <a:endParaRPr lang="en-US" sz="2800" b="1" dirty="0">
              <a:cs typeface="Calibri"/>
            </a:endParaRPr>
          </a:p>
          <a:p>
            <a:r>
              <a:rPr lang="en-US" sz="2800" b="1" dirty="0">
                <a:cs typeface="Calibri"/>
              </a:rPr>
              <a:t>1. Instructing staff on how to "schedule" Zoom visits with patients</a:t>
            </a:r>
          </a:p>
          <a:p>
            <a:endParaRPr lang="en-US" sz="2800" b="1" dirty="0">
              <a:cs typeface="Calibri"/>
            </a:endParaRPr>
          </a:p>
          <a:p>
            <a:r>
              <a:rPr lang="en-US" sz="2800" b="1" dirty="0">
                <a:cs typeface="Calibri"/>
              </a:rPr>
              <a:t>2. Zoom on a video-enabled laptop or desktop (Slides 5 – 14)</a:t>
            </a:r>
            <a:endParaRPr lang="en-US" dirty="0"/>
          </a:p>
          <a:p>
            <a:pPr marL="457200" indent="-457200">
              <a:buFont typeface="Arial" panose="020B0604020202020204" pitchFamily="34" charset="0"/>
              <a:buChar char="•"/>
            </a:pPr>
            <a:r>
              <a:rPr lang="en-US" sz="2800" b="1" i="1" dirty="0">
                <a:solidFill>
                  <a:srgbClr val="FF0000"/>
                </a:solidFill>
                <a:cs typeface="Calibri"/>
              </a:rPr>
              <a:t> Note: This method will share your email with patients!!</a:t>
            </a:r>
          </a:p>
          <a:p>
            <a:endParaRPr lang="en-US" sz="2800" b="1" dirty="0">
              <a:cs typeface="Calibri"/>
            </a:endParaRPr>
          </a:p>
          <a:p>
            <a:r>
              <a:rPr lang="en-US" sz="2800" b="1" dirty="0">
                <a:cs typeface="Calibri"/>
              </a:rPr>
              <a:t>3. Zoom on a mobile device (Slides 15 – 26)</a:t>
            </a:r>
          </a:p>
          <a:p>
            <a:pPr marL="914400" lvl="1" indent="-457200">
              <a:buFont typeface="Arial"/>
              <a:buChar char="•"/>
            </a:pPr>
            <a:r>
              <a:rPr lang="en-US" sz="2800" b="1" i="1" dirty="0">
                <a:solidFill>
                  <a:srgbClr val="FF0000"/>
                </a:solidFill>
                <a:cs typeface="Calibri"/>
              </a:rPr>
              <a:t>Note: This method will share your cell # with patients!!</a:t>
            </a:r>
          </a:p>
          <a:p>
            <a:endParaRPr lang="en-US" sz="2800" b="1" dirty="0">
              <a:cs typeface="Calibri"/>
            </a:endParaRPr>
          </a:p>
          <a:p>
            <a:r>
              <a:rPr lang="en-US" sz="2800" b="1" dirty="0">
                <a:cs typeface="Calibri"/>
              </a:rPr>
              <a:t>4. Patient workflow on a mobile device (Slides 27 – 33)</a:t>
            </a:r>
          </a:p>
          <a:p>
            <a:endParaRPr lang="en-US" sz="2800" b="1" dirty="0">
              <a:cs typeface="Calibri"/>
            </a:endParaRPr>
          </a:p>
          <a:p>
            <a:r>
              <a:rPr lang="en-US" sz="2800" b="1" dirty="0">
                <a:cs typeface="Calibri"/>
              </a:rPr>
              <a:t>5. Documentation information (Slide 34)</a:t>
            </a:r>
          </a:p>
        </p:txBody>
      </p:sp>
    </p:spTree>
    <p:extLst>
      <p:ext uri="{BB962C8B-B14F-4D97-AF65-F5344CB8AC3E}">
        <p14:creationId xmlns:p14="http://schemas.microsoft.com/office/powerpoint/2010/main" val="3890369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ttachments.office.net/owa/Connor.Poland%40vcuhealth.org/service.svc/s/GetAttachmentThumbnail?id=AAMkAGUyMDZhYzI1LTIyN2QtNGFlYy1hNzJlLTJiMGRjYzcwOWY5MwBGAAAAAACkmKxotp03QZPtHA%2BFHhw4BwAtnPbeoEDvRI3965BV47c4AAAAAAEMAAAtnPbeoEDvRI3965BV47c4AAGfFwO%2FAAABEgAQAE3ohoDgHh5Hj8VzStJfCO0%3D&amp;thumbnailType=2&amp;owa=outlook.office365.com&amp;scriptVer=2020030902.18&amp;X-OWA-CANARY=rjCA379ackCmAB8KCBYp-IAGXO15y9cYgCrz2vInee58oZyescpRkOW09hdv7JR_GY_jZS_RYbw.&amp;token=eyJhbGciOiJSUzI1NiIsImtpZCI6IjU2MzU4ODUyMzRCOTI1MkRERTAwNTc2NkQ5RDlGMjc2NTY1RjYzRTIiLCJ4NXQiOiJWaldJVWpTNUpTM2VBRmRtMmRueWRsWmZZLUkiLCJ0eXAiOiJKV1QifQ.eyJvcmlnaW4iOiJodHRwczovL291dGxvb2sub2ZmaWNlMzY1LmNvbSIsInZlciI6IkV4Y2hhbmdlLkNhbGxiYWNrLlYxIiwiYXBwY3R4c2VuZGVyIjoiT3dhRG93bmxvYWRAZDIxZjM4NjYtOGZjNi00NTI3LTg2MjItY2VmYTQ3ZmU5NjMyIiwiaXNzcmluZyI6IldXIiwiYXBwY3R4Ijoie1wibXNleGNocHJvdFwiOlwib3dhXCIsXCJwcmltYXJ5c2lkXCI6XCJTLTEtNS0yMS0xMTQ3MDE3NzE2LTM2NTg4MjIxMDYtMzAzMTQ4NzI3MS0yMDYwMDM4MVwiLFwicHVpZFwiOlwiMTE1MzgzNjI5Njg2MTE2Mjc3NVwiLFwib2lkXCI6XCIzYzhhNmZlZi01NGZjLTRiZTMtOGM5Yy1lZTc4NmRhMTliMTVcIixcInNjb3BlXCI6XCJPd2FEb3dubG9hZFwifSIsIm5iZiI6MTU4NDU2Mjg4MSwiZXhwIjoxNTg0NTYzNDgxLCJpc3MiOiIwMDAwMDAwMi0wMDAwLTBmZjEtY2UwMC0wMDAwMDAwMDAwMDBAZDIxZjM4NjYtOGZjNi00NTI3LTg2MjItY2VmYTQ3ZmU5NjMyIiwiYXVkIjoiMDAwMDAwMDItMDAwMC0wZmYxLWNlMDAtMDAwMDAwMDAwMDAwL2F0dGFjaG1lbnRzLm9mZmljZS5uZXRAZDIxZjM4NjYtOGZjNi00NTI3LTg2MjItY2VmYTQ3ZmU5NjMyIn0.oZ61zSHuDk3HFyoRwd1oOE6i-iKpkVDUwIAX3RPlJLTV7Y_CG51nzPlkLfd0kQI3AdnpwNXdQIZNQTt4pj3xS7LSiuOe2NgImFu-j1nhOtlbT1BOk1dvzVgaCFgwEp3TOww5wcfWl1dIcVqfip1u-vpDDpgdHXwBh__G7bVbMw0umnLcyXIuUI7kkJ6CoZmIt9u_G6XNNT8p1QOA8O6jmM0wtcWAcuZDoaJrE5ZZq_X3csNI7j_gH7NADl4B3iWa0ghVm4728kzHEgt9stv65As2C-2vifqCLvqV2CfWGhf7j5Og2j0l9rZ04htL0qabVADu6GzGNaY6bZj013Q-Lw&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110" y="431288"/>
            <a:ext cx="2701759" cy="5851525"/>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4729942" y="3175462"/>
            <a:ext cx="2202873" cy="3990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E52887D9-14F7-47C2-BD21-9E72AA8E8662}"/>
              </a:ext>
            </a:extLst>
          </p:cNvPr>
          <p:cNvSpPr txBox="1"/>
          <p:nvPr/>
        </p:nvSpPr>
        <p:spPr>
          <a:xfrm>
            <a:off x="339306" y="3172352"/>
            <a:ext cx="24125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Enter "</a:t>
            </a:r>
            <a:r>
              <a:rPr lang="en-US" sz="2400" err="1">
                <a:cs typeface="Calibri"/>
              </a:rPr>
              <a:t>vcuhealth</a:t>
            </a:r>
            <a:r>
              <a:rPr lang="en-US" sz="2400">
                <a:cs typeface="Calibri"/>
              </a:rPr>
              <a:t>"</a:t>
            </a:r>
          </a:p>
        </p:txBody>
      </p:sp>
      <p:sp>
        <p:nvSpPr>
          <p:cNvPr id="5" name="Right Arrow 1">
            <a:extLst>
              <a:ext uri="{FF2B5EF4-FFF2-40B4-BE49-F238E27FC236}">
                <a16:creationId xmlns="" xmlns:a16="http://schemas.microsoft.com/office/drawing/2014/main" id="{B112C1B5-373F-487A-8D2F-CF19C9F3CCA7}"/>
              </a:ext>
            </a:extLst>
          </p:cNvPr>
          <p:cNvSpPr/>
          <p:nvPr/>
        </p:nvSpPr>
        <p:spPr>
          <a:xfrm>
            <a:off x="2823556" y="3283602"/>
            <a:ext cx="1331971" cy="257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990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ttachments.office.net/owa/Connor.Poland%40vcuhealth.org/service.svc/s/GetAttachmentThumbnail?id=AAMkAGUyMDZhYzI1LTIyN2QtNGFlYy1hNzJlLTJiMGRjYzcwOWY5MwBGAAAAAACkmKxotp03QZPtHA%2BFHhw4BwAtnPbeoEDvRI3965BV47c4AAAAAAEMAAAtnPbeoEDvRI3965BV47c4AAGfFwO%2FAAABEgAQAEDw2r8NcK1DgrOmpA0ow%2BA%3D&amp;thumbnailType=2&amp;owa=outlook.office365.com&amp;scriptVer=2020030902.18&amp;X-OWA-CANARY=rjCA379ackCmAB8KCBYp-IAGXO15y9cYgCrz2vInee58oZyescpRkOW09hdv7JR_GY_jZS_RYbw.&amp;token=eyJhbGciOiJSUzI1NiIsImtpZCI6IjU2MzU4ODUyMzRCOTI1MkRERTAwNTc2NkQ5RDlGMjc2NTY1RjYzRTIiLCJ4NXQiOiJWaldJVWpTNUpTM2VBRmRtMmRueWRsWmZZLUkiLCJ0eXAiOiJKV1QifQ.eyJvcmlnaW4iOiJodHRwczovL291dGxvb2sub2ZmaWNlMzY1LmNvbSIsInZlciI6IkV4Y2hhbmdlLkNhbGxiYWNrLlYxIiwiYXBwY3R4c2VuZGVyIjoiT3dhRG93bmxvYWRAZDIxZjM4NjYtOGZjNi00NTI3LTg2MjItY2VmYTQ3ZmU5NjMyIiwiaXNzcmluZyI6IldXIiwiYXBwY3R4Ijoie1wibXNleGNocHJvdFwiOlwib3dhXCIsXCJwcmltYXJ5c2lkXCI6XCJTLTEtNS0yMS0xMTQ3MDE3NzE2LTM2NTg4MjIxMDYtMzAzMTQ4NzI3MS0yMDYwMDM4MVwiLFwicHVpZFwiOlwiMTE1MzgzNjI5Njg2MTE2Mjc3NVwiLFwib2lkXCI6XCIzYzhhNmZlZi01NGZjLTRiZTMtOGM5Yy1lZTc4NmRhMTliMTVcIixcInNjb3BlXCI6XCJPd2FEb3dubG9hZFwifSIsIm5iZiI6MTU4NDU2Mjg4MSwiZXhwIjoxNTg0NTYzNDgxLCJpc3MiOiIwMDAwMDAwMi0wMDAwLTBmZjEtY2UwMC0wMDAwMDAwMDAwMDBAZDIxZjM4NjYtOGZjNi00NTI3LTg2MjItY2VmYTQ3ZmU5NjMyIiwiYXVkIjoiMDAwMDAwMDItMDAwMC0wZmYxLWNlMDAtMDAwMDAwMDAwMDAwL2F0dGFjaG1lbnRzLm9mZmljZS5uZXRAZDIxZjM4NjYtOGZjNi00NTI3LTg2MjItY2VmYTQ3ZmU5NjMyIn0.oZ61zSHuDk3HFyoRwd1oOE6i-iKpkVDUwIAX3RPlJLTV7Y_CG51nzPlkLfd0kQI3AdnpwNXdQIZNQTt4pj3xS7LSiuOe2NgImFu-j1nhOtlbT1BOk1dvzVgaCFgwEp3TOww5wcfWl1dIcVqfip1u-vpDDpgdHXwBh__G7bVbMw0umnLcyXIuUI7kkJ6CoZmIt9u_G6XNNT8p1QOA8O6jmM0wtcWAcuZDoaJrE5ZZq_X3csNI7j_gH7NADl4B3iWa0ghVm4728kzHEgt9stv65As2C-2vifqCLvqV2CfWGhf7j5Og2j0l9rZ04htL0qabVADu6GzGNaY6bZj013Q-Lw&amp;animation=tr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7575" y="444346"/>
            <a:ext cx="2764448" cy="5985951"/>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sp>
        <p:nvSpPr>
          <p:cNvPr id="2" name="Right Arrow 1"/>
          <p:cNvSpPr/>
          <p:nvPr/>
        </p:nvSpPr>
        <p:spPr>
          <a:xfrm>
            <a:off x="3533047" y="2331198"/>
            <a:ext cx="1023282" cy="811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96595" y="1850979"/>
            <a:ext cx="3169921" cy="1938992"/>
          </a:xfrm>
          <a:prstGeom prst="rect">
            <a:avLst/>
          </a:prstGeom>
        </p:spPr>
        <p:txBody>
          <a:bodyPr wrap="square" anchor="t">
            <a:spAutoFit/>
          </a:bodyPr>
          <a:lstStyle/>
          <a:p>
            <a:r>
              <a:rPr lang="en-US" sz="2400"/>
              <a:t>Sign in with your windows log-in</a:t>
            </a:r>
            <a:endParaRPr lang="en-US" sz="2400">
              <a:cs typeface="Calibri"/>
            </a:endParaRPr>
          </a:p>
          <a:p>
            <a:r>
              <a:rPr lang="en-US" sz="2400"/>
              <a:t>(the login used for VCUHS PCs, not your email)</a:t>
            </a:r>
            <a:endParaRPr lang="en-US" sz="2400">
              <a:cs typeface="Calibri"/>
            </a:endParaRPr>
          </a:p>
        </p:txBody>
      </p:sp>
    </p:spTree>
    <p:extLst>
      <p:ext uri="{BB962C8B-B14F-4D97-AF65-F5344CB8AC3E}">
        <p14:creationId xmlns:p14="http://schemas.microsoft.com/office/powerpoint/2010/main" val="1266395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attachments.office.net/owa/Connor.Poland%40vcuhealth.org/service.svc/s/GetAttachmentThumbnail?id=AAMkAGUyMDZhYzI1LTIyN2QtNGFlYy1hNzJlLTJiMGRjYzcwOWY5MwBGAAAAAACkmKxotp03QZPtHA%2BFHhw4BwAtnPbeoEDvRI3965BV47c4AAAAAAEMAAAtnPbeoEDvRI3965BV47c4AAGfFwO%2FAAABEgAQAGZWb7szDr1NgXP9KVBexxU%3D&amp;thumbnailType=2&amp;owa=outlook.office365.com&amp;scriptVer=2020030902.18&amp;X-OWA-CANARY=rjCA379ackCmAB8KCBYp-IAGXO15y9cYgCrz2vInee58oZyescpRkOW09hdv7JR_GY_jZS_RYbw.&amp;token=eyJhbGciOiJSUzI1NiIsImtpZCI6IjU2MzU4ODUyMzRCOTI1MkRERTAwNTc2NkQ5RDlGMjc2NTY1RjYzRTIiLCJ4NXQiOiJWaldJVWpTNUpTM2VBRmRtMmRueWRsWmZZLUkiLCJ0eXAiOiJKV1QifQ.eyJvcmlnaW4iOiJodHRwczovL291dGxvb2sub2ZmaWNlMzY1LmNvbSIsInZlciI6IkV4Y2hhbmdlLkNhbGxiYWNrLlYxIiwiYXBwY3R4c2VuZGVyIjoiT3dhRG93bmxvYWRAZDIxZjM4NjYtOGZjNi00NTI3LTg2MjItY2VmYTQ3ZmU5NjMyIiwiaXNzcmluZyI6IldXIiwiYXBwY3R4Ijoie1wibXNleGNocHJvdFwiOlwib3dhXCIsXCJwcmltYXJ5c2lkXCI6XCJTLTEtNS0yMS0xMTQ3MDE3NzE2LTM2NTg4MjIxMDYtMzAzMTQ4NzI3MS0yMDYwMDM4MVwiLFwicHVpZFwiOlwiMTE1MzgzNjI5Njg2MTE2Mjc3NVwiLFwib2lkXCI6XCIzYzhhNmZlZi01NGZjLTRiZTMtOGM5Yy1lZTc4NmRhMTliMTVcIixcInNjb3BlXCI6XCJPd2FEb3dubG9hZFwifSIsIm5iZiI6MTU4NDU2Mjg4MSwiZXhwIjoxNTg0NTYzNDgxLCJpc3MiOiIwMDAwMDAwMi0wMDAwLTBmZjEtY2UwMC0wMDAwMDAwMDAwMDBAZDIxZjM4NjYtOGZjNi00NTI3LTg2MjItY2VmYTQ3ZmU5NjMyIiwiYXVkIjoiMDAwMDAwMDItMDAwMC0wZmYxLWNlMDAtMDAwMDAwMDAwMDAwL2F0dGFjaG1lbnRzLm9mZmljZS5uZXRAZDIxZjM4NjYtOGZjNi00NTI3LTg2MjItY2VmYTQ3ZmU5NjMyIn0.oZ61zSHuDk3HFyoRwd1oOE6i-iKpkVDUwIAX3RPlJLTV7Y_CG51nzPlkLfd0kQI3AdnpwNXdQIZNQTt4pj3xS7LSiuOe2NgImFu-j1nhOtlbT1BOk1dvzVgaCFgwEp3TOww5wcfWl1dIcVqfip1u-vpDDpgdHXwBh__G7bVbMw0umnLcyXIuUI7kkJ6CoZmIt9u_G6XNNT8p1QOA8O6jmM0wtcWAcuZDoaJrE5ZZq_X3csNI7j_gH7NADl4B3iWa0ghVm4728kzHEgt9stv65As2C-2vifqCLvqV2CfWGhf7j5Og2j0l9rZ04htL0qabVADu6GzGNaY6bZj013Q-Lw&amp;animation=tr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582" y="119882"/>
            <a:ext cx="2859978" cy="6192806"/>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541EA62-2F9A-4324-BE41-618BFE320ED6}"/>
              </a:ext>
            </a:extLst>
          </p:cNvPr>
          <p:cNvSpPr txBox="1"/>
          <p:nvPr/>
        </p:nvSpPr>
        <p:spPr>
          <a:xfrm>
            <a:off x="1017635" y="1340771"/>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Click "new meeting"</a:t>
            </a:r>
            <a:endParaRPr lang="en-US" sz="2400">
              <a:cs typeface="Calibri"/>
            </a:endParaRPr>
          </a:p>
          <a:p>
            <a:endParaRPr lang="en-US" sz="2400">
              <a:cs typeface="Calibri"/>
            </a:endParaRPr>
          </a:p>
        </p:txBody>
      </p:sp>
      <p:sp>
        <p:nvSpPr>
          <p:cNvPr id="3" name="Right Arrow 1">
            <a:extLst>
              <a:ext uri="{FF2B5EF4-FFF2-40B4-BE49-F238E27FC236}">
                <a16:creationId xmlns="" xmlns:a16="http://schemas.microsoft.com/office/drawing/2014/main" id="{7B9AA947-C1BA-4075-89A0-071EB34BDA63}"/>
              </a:ext>
            </a:extLst>
          </p:cNvPr>
          <p:cNvSpPr/>
          <p:nvPr/>
        </p:nvSpPr>
        <p:spPr>
          <a:xfrm>
            <a:off x="3723252" y="1399026"/>
            <a:ext cx="898365" cy="4243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75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1A7E3540-488B-48D9-9060-203EA1CE6B66}"/>
              </a:ext>
            </a:extLst>
          </p:cNvPr>
          <p:cNvPicPr>
            <a:picLocks noChangeAspect="1"/>
          </p:cNvPicPr>
          <p:nvPr/>
        </p:nvPicPr>
        <p:blipFill>
          <a:blip r:embed="rId2"/>
          <a:stretch>
            <a:fillRect/>
          </a:stretch>
        </p:blipFill>
        <p:spPr>
          <a:xfrm>
            <a:off x="4406935" y="363609"/>
            <a:ext cx="3096294" cy="5535795"/>
          </a:xfrm>
          <a:prstGeom prst="rect">
            <a:avLst/>
          </a:prstGeom>
          <a:ln>
            <a:solidFill>
              <a:schemeClr val="tx1"/>
            </a:solidFill>
          </a:ln>
        </p:spPr>
      </p:pic>
      <p:sp>
        <p:nvSpPr>
          <p:cNvPr id="3" name="Arrow: Right 2">
            <a:extLst>
              <a:ext uri="{FF2B5EF4-FFF2-40B4-BE49-F238E27FC236}">
                <a16:creationId xmlns="" xmlns:a16="http://schemas.microsoft.com/office/drawing/2014/main" id="{1DBAF2A6-52B4-4F32-B11A-343BCA9B72D4}"/>
              </a:ext>
            </a:extLst>
          </p:cNvPr>
          <p:cNvSpPr/>
          <p:nvPr/>
        </p:nvSpPr>
        <p:spPr>
          <a:xfrm>
            <a:off x="3353292" y="2249202"/>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9E5879D2-CEA8-4E99-9DE4-656E74582765}"/>
              </a:ext>
            </a:extLst>
          </p:cNvPr>
          <p:cNvSpPr txBox="1"/>
          <p:nvPr/>
        </p:nvSpPr>
        <p:spPr>
          <a:xfrm>
            <a:off x="656285" y="1057274"/>
            <a:ext cx="298761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1. Make sure "Use personal meeting ID is </a:t>
            </a:r>
            <a:r>
              <a:rPr lang="en-US" sz="2400" b="1"/>
              <a:t>DISABLED</a:t>
            </a:r>
            <a:r>
              <a:rPr lang="en-US" sz="2400"/>
              <a:t>"</a:t>
            </a:r>
            <a:endParaRPr lang="en-US" sz="2400">
              <a:cs typeface="Calibri"/>
            </a:endParaRPr>
          </a:p>
          <a:p>
            <a:endParaRPr lang="en-US" sz="2400">
              <a:cs typeface="Calibri"/>
            </a:endParaRPr>
          </a:p>
          <a:p>
            <a:r>
              <a:rPr lang="en-US" sz="2400">
                <a:cs typeface="Calibri"/>
              </a:rPr>
              <a:t>2. Click "start a meeting"</a:t>
            </a:r>
          </a:p>
        </p:txBody>
      </p:sp>
    </p:spTree>
    <p:extLst>
      <p:ext uri="{BB962C8B-B14F-4D97-AF65-F5344CB8AC3E}">
        <p14:creationId xmlns:p14="http://schemas.microsoft.com/office/powerpoint/2010/main" val="1149280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5395ABE-496B-46A1-9E2D-054DAE3007AE}"/>
              </a:ext>
            </a:extLst>
          </p:cNvPr>
          <p:cNvSpPr txBox="1"/>
          <p:nvPr/>
        </p:nvSpPr>
        <p:spPr>
          <a:xfrm>
            <a:off x="284553" y="3025508"/>
            <a:ext cx="40084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Select Call using internet audio</a:t>
            </a:r>
            <a:endParaRPr lang="en-US" sz="2400">
              <a:cs typeface="Calibri"/>
            </a:endParaRPr>
          </a:p>
        </p:txBody>
      </p:sp>
      <p:pic>
        <p:nvPicPr>
          <p:cNvPr id="4" name="Picture 4" descr="A screenshot of a cell phone&#10;&#10;Description generated with very high confidence">
            <a:extLst>
              <a:ext uri="{FF2B5EF4-FFF2-40B4-BE49-F238E27FC236}">
                <a16:creationId xmlns="" xmlns:a16="http://schemas.microsoft.com/office/drawing/2014/main" id="{74AA1E5B-C5EC-4266-AA35-C70BCA3CA909}"/>
              </a:ext>
            </a:extLst>
          </p:cNvPr>
          <p:cNvPicPr>
            <a:picLocks noChangeAspect="1"/>
          </p:cNvPicPr>
          <p:nvPr/>
        </p:nvPicPr>
        <p:blipFill>
          <a:blip r:embed="rId2"/>
          <a:stretch>
            <a:fillRect/>
          </a:stretch>
        </p:blipFill>
        <p:spPr>
          <a:xfrm>
            <a:off x="4838372" y="475916"/>
            <a:ext cx="2729150" cy="5906168"/>
          </a:xfrm>
          <a:prstGeom prst="rect">
            <a:avLst/>
          </a:prstGeom>
        </p:spPr>
      </p:pic>
      <p:sp>
        <p:nvSpPr>
          <p:cNvPr id="8" name="Arrow: Right 7">
            <a:extLst>
              <a:ext uri="{FF2B5EF4-FFF2-40B4-BE49-F238E27FC236}">
                <a16:creationId xmlns="" xmlns:a16="http://schemas.microsoft.com/office/drawing/2014/main" id="{B1B3B2D1-38A2-4AB1-8695-A30C394D09B5}"/>
              </a:ext>
            </a:extLst>
          </p:cNvPr>
          <p:cNvSpPr/>
          <p:nvPr/>
        </p:nvSpPr>
        <p:spPr>
          <a:xfrm>
            <a:off x="4343754" y="3009232"/>
            <a:ext cx="981205" cy="480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656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flower, drawing&#10;&#10;Description generated with very high confidence">
            <a:extLst>
              <a:ext uri="{FF2B5EF4-FFF2-40B4-BE49-F238E27FC236}">
                <a16:creationId xmlns="" xmlns:a16="http://schemas.microsoft.com/office/drawing/2014/main" id="{83B0C104-29EA-4F65-80B8-4FEBB33E068C}"/>
              </a:ext>
            </a:extLst>
          </p:cNvPr>
          <p:cNvPicPr>
            <a:picLocks noChangeAspect="1"/>
          </p:cNvPicPr>
          <p:nvPr/>
        </p:nvPicPr>
        <p:blipFill>
          <a:blip r:embed="rId2"/>
          <a:stretch>
            <a:fillRect/>
          </a:stretch>
        </p:blipFill>
        <p:spPr>
          <a:xfrm>
            <a:off x="4530899" y="275390"/>
            <a:ext cx="2943044" cy="6414168"/>
          </a:xfrm>
          <a:prstGeom prst="rect">
            <a:avLst/>
          </a:prstGeom>
        </p:spPr>
      </p:pic>
      <p:pic>
        <p:nvPicPr>
          <p:cNvPr id="6" name="Picture 6" descr="A picture containing light&#10;&#10;Description generated with very high confidence">
            <a:extLst>
              <a:ext uri="{FF2B5EF4-FFF2-40B4-BE49-F238E27FC236}">
                <a16:creationId xmlns="" xmlns:a16="http://schemas.microsoft.com/office/drawing/2014/main" id="{F57B6586-7DC8-44DC-AB3E-7DABC57211A6}"/>
              </a:ext>
            </a:extLst>
          </p:cNvPr>
          <p:cNvPicPr>
            <a:picLocks noChangeAspect="1"/>
          </p:cNvPicPr>
          <p:nvPr/>
        </p:nvPicPr>
        <p:blipFill>
          <a:blip r:embed="rId3"/>
          <a:stretch>
            <a:fillRect/>
          </a:stretch>
        </p:blipFill>
        <p:spPr>
          <a:xfrm rot="17520000">
            <a:off x="7365531" y="2788652"/>
            <a:ext cx="1217463" cy="1868906"/>
          </a:xfrm>
          <a:prstGeom prst="rect">
            <a:avLst/>
          </a:prstGeom>
        </p:spPr>
      </p:pic>
      <p:sp>
        <p:nvSpPr>
          <p:cNvPr id="8" name="TextBox 7">
            <a:extLst>
              <a:ext uri="{FF2B5EF4-FFF2-40B4-BE49-F238E27FC236}">
                <a16:creationId xmlns="" xmlns:a16="http://schemas.microsoft.com/office/drawing/2014/main" id="{70FC4BD4-B1A0-4D49-8ECB-B9DC36B11256}"/>
              </a:ext>
            </a:extLst>
          </p:cNvPr>
          <p:cNvSpPr txBox="1"/>
          <p:nvPr/>
        </p:nvSpPr>
        <p:spPr>
          <a:xfrm>
            <a:off x="820821" y="1529347"/>
            <a:ext cx="310263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1. Tap on the screen to bring up the bottom options bar</a:t>
            </a:r>
            <a:endParaRPr lang="en-US" sz="2400">
              <a:cs typeface="Calibri"/>
            </a:endParaRPr>
          </a:p>
          <a:p>
            <a:endParaRPr lang="en-US" sz="2400">
              <a:cs typeface="Calibri"/>
            </a:endParaRPr>
          </a:p>
          <a:p>
            <a:r>
              <a:rPr lang="en-US" sz="2400">
                <a:cs typeface="Calibri"/>
              </a:rPr>
              <a:t>2. Tap on participants</a:t>
            </a:r>
            <a:r>
              <a:rPr lang="en-US">
                <a:cs typeface="Calibri"/>
              </a:rPr>
              <a:t> </a:t>
            </a:r>
          </a:p>
        </p:txBody>
      </p:sp>
      <p:sp>
        <p:nvSpPr>
          <p:cNvPr id="9" name="Arrow: Right 8">
            <a:extLst>
              <a:ext uri="{FF2B5EF4-FFF2-40B4-BE49-F238E27FC236}">
                <a16:creationId xmlns="" xmlns:a16="http://schemas.microsoft.com/office/drawing/2014/main" id="{48D54855-549A-48D7-AB02-8F92FDE7F529}"/>
              </a:ext>
            </a:extLst>
          </p:cNvPr>
          <p:cNvSpPr/>
          <p:nvPr/>
        </p:nvSpPr>
        <p:spPr>
          <a:xfrm rot="10740000">
            <a:off x="6885986" y="5963137"/>
            <a:ext cx="975894"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49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4F206EFC-A8A4-4187-ACC1-28E7B5E18999}"/>
              </a:ext>
            </a:extLst>
          </p:cNvPr>
          <p:cNvPicPr>
            <a:picLocks noChangeAspect="1"/>
          </p:cNvPicPr>
          <p:nvPr/>
        </p:nvPicPr>
        <p:blipFill>
          <a:blip r:embed="rId2"/>
          <a:stretch>
            <a:fillRect/>
          </a:stretch>
        </p:blipFill>
        <p:spPr>
          <a:xfrm>
            <a:off x="4664583" y="409074"/>
            <a:ext cx="2662308" cy="5759115"/>
          </a:xfrm>
          <a:prstGeom prst="rect">
            <a:avLst/>
          </a:prstGeom>
          <a:ln>
            <a:solidFill>
              <a:schemeClr val="tx1"/>
            </a:solidFill>
          </a:ln>
        </p:spPr>
      </p:pic>
      <p:sp>
        <p:nvSpPr>
          <p:cNvPr id="3" name="TextBox 2">
            <a:extLst>
              <a:ext uri="{FF2B5EF4-FFF2-40B4-BE49-F238E27FC236}">
                <a16:creationId xmlns="" xmlns:a16="http://schemas.microsoft.com/office/drawing/2014/main" id="{FEF7F582-2B13-436D-9AEF-6E5244A21423}"/>
              </a:ext>
            </a:extLst>
          </p:cNvPr>
          <p:cNvSpPr txBox="1"/>
          <p:nvPr/>
        </p:nvSpPr>
        <p:spPr>
          <a:xfrm>
            <a:off x="888724" y="221849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1. Tap "Invite" to bring up the invite screen </a:t>
            </a:r>
            <a:endParaRPr lang="en-US" sz="2400">
              <a:cs typeface="Calibri"/>
            </a:endParaRPr>
          </a:p>
        </p:txBody>
      </p:sp>
      <p:sp>
        <p:nvSpPr>
          <p:cNvPr id="4" name="Arrow: Right 3">
            <a:extLst>
              <a:ext uri="{FF2B5EF4-FFF2-40B4-BE49-F238E27FC236}">
                <a16:creationId xmlns="" xmlns:a16="http://schemas.microsoft.com/office/drawing/2014/main" id="{4D8B0484-DE54-4144-B4FC-D25EC9332D9B}"/>
              </a:ext>
            </a:extLst>
          </p:cNvPr>
          <p:cNvSpPr/>
          <p:nvPr/>
        </p:nvSpPr>
        <p:spPr>
          <a:xfrm rot="5460000">
            <a:off x="4880724" y="4773347"/>
            <a:ext cx="975894"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948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410" y="0"/>
            <a:ext cx="316718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618" y="0"/>
            <a:ext cx="3168763" cy="6858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1618" y="0"/>
            <a:ext cx="3168763" cy="6858000"/>
          </a:xfrm>
          <a:prstGeom prst="rect">
            <a:avLst/>
          </a:prstGeom>
          <a:ln>
            <a:solidFill>
              <a:schemeClr val="tx1"/>
            </a:solidFill>
          </a:ln>
        </p:spPr>
      </p:pic>
      <p:sp>
        <p:nvSpPr>
          <p:cNvPr id="9" name="Rectangle 8"/>
          <p:cNvSpPr/>
          <p:nvPr/>
        </p:nvSpPr>
        <p:spPr>
          <a:xfrm>
            <a:off x="5011188" y="3890356"/>
            <a:ext cx="2169622"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 xmlns:a16="http://schemas.microsoft.com/office/drawing/2014/main" id="{A6562BF1-58C4-42BD-877B-A00196C520A5}"/>
              </a:ext>
            </a:extLst>
          </p:cNvPr>
          <p:cNvSpPr/>
          <p:nvPr/>
        </p:nvSpPr>
        <p:spPr>
          <a:xfrm rot="-120000">
            <a:off x="3837987" y="3877663"/>
            <a:ext cx="975894"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47FBCED3-8799-449A-B8E0-2A71A14C1ADB}"/>
              </a:ext>
            </a:extLst>
          </p:cNvPr>
          <p:cNvSpPr txBox="1"/>
          <p:nvPr/>
        </p:nvSpPr>
        <p:spPr>
          <a:xfrm>
            <a:off x="1284950" y="3884691"/>
            <a:ext cx="34333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Tap send message </a:t>
            </a:r>
            <a:endParaRPr lang="en-US" sz="2400">
              <a:cs typeface="Calibri"/>
            </a:endParaRPr>
          </a:p>
        </p:txBody>
      </p:sp>
    </p:spTree>
    <p:extLst>
      <p:ext uri="{BB962C8B-B14F-4D97-AF65-F5344CB8AC3E}">
        <p14:creationId xmlns:p14="http://schemas.microsoft.com/office/powerpoint/2010/main" val="3685125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CE61BD81-BC0C-4D03-A7D5-F63C687CEEFB}"/>
              </a:ext>
            </a:extLst>
          </p:cNvPr>
          <p:cNvPicPr>
            <a:picLocks noChangeAspect="1"/>
          </p:cNvPicPr>
          <p:nvPr/>
        </p:nvPicPr>
        <p:blipFill>
          <a:blip r:embed="rId2"/>
          <a:stretch>
            <a:fillRect/>
          </a:stretch>
        </p:blipFill>
        <p:spPr>
          <a:xfrm>
            <a:off x="4490794" y="-5347"/>
            <a:ext cx="3210413" cy="6935536"/>
          </a:xfrm>
          <a:prstGeom prst="rect">
            <a:avLst/>
          </a:prstGeom>
          <a:ln>
            <a:solidFill>
              <a:schemeClr val="tx1"/>
            </a:solidFill>
          </a:ln>
        </p:spPr>
      </p:pic>
      <p:sp>
        <p:nvSpPr>
          <p:cNvPr id="4" name="Arrow: Right 3">
            <a:extLst>
              <a:ext uri="{FF2B5EF4-FFF2-40B4-BE49-F238E27FC236}">
                <a16:creationId xmlns="" xmlns:a16="http://schemas.microsoft.com/office/drawing/2014/main" id="{738A986D-85F4-40E8-AF0B-4CD2A4643494}"/>
              </a:ext>
            </a:extLst>
          </p:cNvPr>
          <p:cNvSpPr/>
          <p:nvPr/>
        </p:nvSpPr>
        <p:spPr>
          <a:xfrm rot="-420000">
            <a:off x="3586368" y="827648"/>
            <a:ext cx="975894"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 xmlns:a16="http://schemas.microsoft.com/office/drawing/2014/main" id="{91298B85-6E2C-44F6-BE4E-692A342BB31E}"/>
              </a:ext>
            </a:extLst>
          </p:cNvPr>
          <p:cNvSpPr txBox="1"/>
          <p:nvPr/>
        </p:nvSpPr>
        <p:spPr>
          <a:xfrm>
            <a:off x="1018784" y="935277"/>
            <a:ext cx="2743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Patient Phone number goes here</a:t>
            </a:r>
            <a:endParaRPr lang="en-US" sz="2400">
              <a:cs typeface="Calibri"/>
            </a:endParaRPr>
          </a:p>
        </p:txBody>
      </p:sp>
      <p:sp>
        <p:nvSpPr>
          <p:cNvPr id="8" name="Arrow: Right 7">
            <a:extLst>
              <a:ext uri="{FF2B5EF4-FFF2-40B4-BE49-F238E27FC236}">
                <a16:creationId xmlns="" xmlns:a16="http://schemas.microsoft.com/office/drawing/2014/main" id="{91BF499E-15A8-4DFE-BFE8-46ABD85C98A6}"/>
              </a:ext>
            </a:extLst>
          </p:cNvPr>
          <p:cNvSpPr/>
          <p:nvPr/>
        </p:nvSpPr>
        <p:spPr>
          <a:xfrm rot="10740000">
            <a:off x="7584258" y="4011346"/>
            <a:ext cx="975894" cy="481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 xmlns:a16="http://schemas.microsoft.com/office/drawing/2014/main" id="{908EFF91-3A38-4F1D-979E-B642DC7C9779}"/>
              </a:ext>
            </a:extLst>
          </p:cNvPr>
          <p:cNvSpPr txBox="1"/>
          <p:nvPr/>
        </p:nvSpPr>
        <p:spPr>
          <a:xfrm>
            <a:off x="8703973" y="2915808"/>
            <a:ext cx="27431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Tap this when ready to send the invitation</a:t>
            </a:r>
            <a:endParaRPr lang="en-US" sz="2400">
              <a:cs typeface="Calibri"/>
            </a:endParaRPr>
          </a:p>
          <a:p>
            <a:endParaRPr lang="en-US" sz="2400">
              <a:cs typeface="Calibri"/>
            </a:endParaRPr>
          </a:p>
          <a:p>
            <a:r>
              <a:rPr lang="en-US" sz="2400">
                <a:cs typeface="Calibri"/>
              </a:rPr>
              <a:t>The patient will then be invited to join the meeting</a:t>
            </a:r>
          </a:p>
        </p:txBody>
      </p:sp>
    </p:spTree>
    <p:extLst>
      <p:ext uri="{BB962C8B-B14F-4D97-AF65-F5344CB8AC3E}">
        <p14:creationId xmlns:p14="http://schemas.microsoft.com/office/powerpoint/2010/main" val="1584479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9707" y="3073059"/>
            <a:ext cx="6284106" cy="707886"/>
          </a:xfrm>
          <a:prstGeom prst="rect">
            <a:avLst/>
          </a:prstGeom>
          <a:noFill/>
        </p:spPr>
        <p:txBody>
          <a:bodyPr wrap="square" rtlCol="0" anchor="t">
            <a:spAutoFit/>
          </a:bodyPr>
          <a:lstStyle/>
          <a:p>
            <a:r>
              <a:rPr lang="en-US" sz="4000" b="1"/>
              <a:t>Patient’s Workflow (Mobile)</a:t>
            </a:r>
            <a:endParaRPr lang="en-US" sz="4000" b="1">
              <a:cs typeface="Calibri"/>
            </a:endParaRPr>
          </a:p>
        </p:txBody>
      </p:sp>
    </p:spTree>
    <p:extLst>
      <p:ext uri="{BB962C8B-B14F-4D97-AF65-F5344CB8AC3E}">
        <p14:creationId xmlns:p14="http://schemas.microsoft.com/office/powerpoint/2010/main" val="275660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572625-8B00-4404-A274-FA9D578619B8}"/>
              </a:ext>
            </a:extLst>
          </p:cNvPr>
          <p:cNvSpPr>
            <a:spLocks noGrp="1"/>
          </p:cNvSpPr>
          <p:nvPr>
            <p:ph type="title"/>
          </p:nvPr>
        </p:nvSpPr>
        <p:spPr/>
        <p:txBody>
          <a:bodyPr/>
          <a:lstStyle/>
          <a:p>
            <a:r>
              <a:rPr lang="en-US">
                <a:latin typeface="Calibri"/>
                <a:cs typeface="Calibri Light"/>
              </a:rPr>
              <a:t>Zoom vs. VCU Health Anywhere</a:t>
            </a:r>
            <a:endParaRPr lang="en-US">
              <a:latin typeface="Calibri"/>
            </a:endParaRPr>
          </a:p>
        </p:txBody>
      </p:sp>
      <p:sp>
        <p:nvSpPr>
          <p:cNvPr id="3" name="Content Placeholder 2">
            <a:extLst>
              <a:ext uri="{FF2B5EF4-FFF2-40B4-BE49-F238E27FC236}">
                <a16:creationId xmlns="" xmlns:a16="http://schemas.microsoft.com/office/drawing/2014/main" id="{99A49AB4-3025-4387-BA45-74AF7AB9DD34}"/>
              </a:ext>
            </a:extLst>
          </p:cNvPr>
          <p:cNvSpPr>
            <a:spLocks noGrp="1"/>
          </p:cNvSpPr>
          <p:nvPr>
            <p:ph idx="1"/>
          </p:nvPr>
        </p:nvSpPr>
        <p:spPr>
          <a:xfrm>
            <a:off x="838200" y="1581784"/>
            <a:ext cx="10515600" cy="4906102"/>
          </a:xfrm>
        </p:spPr>
        <p:txBody>
          <a:bodyPr vert="horz" lIns="91440" tIns="45720" rIns="91440" bIns="45720" rtlCol="0" anchor="t">
            <a:normAutofit fontScale="62500" lnSpcReduction="20000"/>
          </a:bodyPr>
          <a:lstStyle/>
          <a:p>
            <a:r>
              <a:rPr lang="en-US" sz="3400" dirty="0">
                <a:cs typeface="Calibri"/>
              </a:rPr>
              <a:t>Zoom and other video conferencing products (Face Time, Doxy.me, Duo </a:t>
            </a:r>
            <a:r>
              <a:rPr lang="en-US" sz="3400" dirty="0" err="1">
                <a:cs typeface="Calibri"/>
              </a:rPr>
              <a:t>etc</a:t>
            </a:r>
            <a:r>
              <a:rPr lang="en-US" sz="3400" dirty="0">
                <a:cs typeface="Calibri"/>
              </a:rPr>
              <a:t>) can be used to conduct telehealth visits. These are a </a:t>
            </a:r>
            <a:r>
              <a:rPr lang="en-US" sz="3400" b="1" dirty="0">
                <a:cs typeface="Calibri"/>
              </a:rPr>
              <a:t>temporary</a:t>
            </a:r>
            <a:r>
              <a:rPr lang="en-US" sz="3400" dirty="0">
                <a:cs typeface="Calibri"/>
              </a:rPr>
              <a:t> video-based options to treat and care for your patients given temporary relaxation of HIPAA regulation. (Until June 1). </a:t>
            </a:r>
          </a:p>
          <a:p>
            <a:pPr lvl="1"/>
            <a:r>
              <a:rPr lang="en-US" sz="2600" dirty="0">
                <a:cs typeface="Calibri"/>
              </a:rPr>
              <a:t>Due to limited resources and in order to create as much consistency as possible as we seek to educate 1000s of providers, Nursing staff and PARs in a very short period of time the VCUHS Telehealth Team has chosen to focus our educational and support efforts on ZOOM for the next one-two weeks.</a:t>
            </a:r>
          </a:p>
          <a:p>
            <a:pPr lvl="1"/>
            <a:endParaRPr lang="en-US" sz="2600" dirty="0">
              <a:cs typeface="Calibri"/>
            </a:endParaRPr>
          </a:p>
          <a:p>
            <a:r>
              <a:rPr lang="en-US" sz="3400" dirty="0">
                <a:cs typeface="Calibri"/>
              </a:rPr>
              <a:t>VCU Health Anywhere is still our preferred method for virtual telehealth virtual/video-based visits.</a:t>
            </a:r>
          </a:p>
          <a:p>
            <a:pPr lvl="1"/>
            <a:r>
              <a:rPr lang="en-US" sz="2600" dirty="0">
                <a:cs typeface="Calibri"/>
              </a:rPr>
              <a:t>In next several weeks we will be sending out emails to targeted clinical groups to inform and help them through transition from Zoom to VCU Health Anywhere. VCU Health Anywhere will enable integrated workflow and enhanced experience both </a:t>
            </a:r>
            <a:r>
              <a:rPr lang="en-US" sz="2600" dirty="0" smtClean="0">
                <a:cs typeface="Calibri"/>
              </a:rPr>
              <a:t>for our </a:t>
            </a:r>
            <a:r>
              <a:rPr lang="en-US" sz="2600" dirty="0">
                <a:cs typeface="Calibri"/>
              </a:rPr>
              <a:t>providers and patients.</a:t>
            </a:r>
          </a:p>
          <a:p>
            <a:pPr lvl="1"/>
            <a:endParaRPr lang="en-US" sz="2600" dirty="0">
              <a:cs typeface="Calibri"/>
            </a:endParaRPr>
          </a:p>
          <a:p>
            <a:r>
              <a:rPr lang="en-US" sz="3400" b="1" dirty="0">
                <a:cs typeface="Calibri"/>
              </a:rPr>
              <a:t>If you have any questions concerning VCU Health Anywhere, Zoom, etc., please contact the Telehealth Team </a:t>
            </a:r>
          </a:p>
          <a:p>
            <a:pPr lvl="1"/>
            <a:r>
              <a:rPr lang="en-US" sz="2300" b="1" dirty="0">
                <a:cs typeface="Calibri"/>
                <a:hlinkClick r:id="rId2"/>
              </a:rPr>
              <a:t>Email:  connectanywhere@vcuhealth.org</a:t>
            </a:r>
            <a:endParaRPr lang="en-US" sz="2300" b="1" dirty="0">
              <a:cs typeface="Calibri"/>
            </a:endParaRPr>
          </a:p>
          <a:p>
            <a:pPr lvl="1"/>
            <a:r>
              <a:rPr lang="en-US" sz="2300" b="1" dirty="0">
                <a:cs typeface="Calibri"/>
              </a:rPr>
              <a:t>Phone: (804) 828-4973 between 8 a.m.- 5 p.m. </a:t>
            </a:r>
          </a:p>
          <a:p>
            <a:pPr lvl="1"/>
            <a:r>
              <a:rPr lang="en-US" sz="2300" b="1" dirty="0">
                <a:cs typeface="Calibri"/>
              </a:rPr>
              <a:t>You can also join the ZOOM Telehealth Meeting room between 8am – 5pm every day</a:t>
            </a:r>
          </a:p>
          <a:p>
            <a:pPr lvl="2"/>
            <a:r>
              <a:rPr lang="en-US" sz="2300" dirty="0"/>
              <a:t>Zoom meeting room: </a:t>
            </a:r>
            <a:r>
              <a:rPr lang="en-US" sz="2300" b="1" u="sng" dirty="0">
                <a:hlinkClick r:id="rId3"/>
              </a:rPr>
              <a:t>https://vcuhealth.zoom.us/j/777770841</a:t>
            </a:r>
            <a:r>
              <a:rPr lang="en-US" sz="2300" dirty="0"/>
              <a:t> </a:t>
            </a:r>
            <a:br>
              <a:rPr lang="en-US" sz="2300" dirty="0"/>
            </a:br>
            <a:r>
              <a:rPr lang="en-US" sz="2300" dirty="0"/>
              <a:t>            Meeting ID: 777 770 841</a:t>
            </a:r>
          </a:p>
          <a:p>
            <a:pPr lvl="1"/>
            <a:endParaRPr lang="en-US" b="1" dirty="0">
              <a:cs typeface="Calibri"/>
            </a:endParaRPr>
          </a:p>
          <a:p>
            <a:pPr lvl="1"/>
            <a:endParaRPr lang="en-US" b="1" dirty="0">
              <a:cs typeface="Calibri"/>
            </a:endParaRPr>
          </a:p>
        </p:txBody>
      </p:sp>
    </p:spTree>
    <p:extLst>
      <p:ext uri="{BB962C8B-B14F-4D97-AF65-F5344CB8AC3E}">
        <p14:creationId xmlns:p14="http://schemas.microsoft.com/office/powerpoint/2010/main" val="2027015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2869" y="77940"/>
            <a:ext cx="3073338" cy="6654800"/>
          </a:xfrm>
          <a:prstGeom prst="rect">
            <a:avLst/>
          </a:prstGeom>
        </p:spPr>
      </p:pic>
      <p:sp>
        <p:nvSpPr>
          <p:cNvPr id="3" name="TextBox 2"/>
          <p:cNvSpPr txBox="1"/>
          <p:nvPr/>
        </p:nvSpPr>
        <p:spPr>
          <a:xfrm>
            <a:off x="109052" y="433498"/>
            <a:ext cx="2392218" cy="2308324"/>
          </a:xfrm>
          <a:prstGeom prst="rect">
            <a:avLst/>
          </a:prstGeom>
          <a:noFill/>
        </p:spPr>
        <p:txBody>
          <a:bodyPr wrap="square" rtlCol="0" anchor="t">
            <a:spAutoFit/>
          </a:bodyPr>
          <a:lstStyle/>
          <a:p>
            <a:pPr algn="ctr"/>
            <a:r>
              <a:rPr lang="en-US" sz="2400"/>
              <a:t>Patient clicks on the link</a:t>
            </a:r>
            <a:endParaRPr lang="en-US" sz="2400">
              <a:cs typeface="Calibri"/>
            </a:endParaRPr>
          </a:p>
          <a:p>
            <a:pPr algn="ctr"/>
            <a:r>
              <a:rPr lang="en-US" sz="2400">
                <a:cs typeface="Calibri"/>
              </a:rPr>
              <a:t>(If link sent via text message)</a:t>
            </a:r>
          </a:p>
          <a:p>
            <a:pPr algn="ctr"/>
            <a:endParaRPr lang="en-US" sz="2400">
              <a:cs typeface="Calibri"/>
            </a:endParaRPr>
          </a:p>
          <a:p>
            <a:pPr algn="ctr"/>
            <a:r>
              <a:rPr lang="en-US" sz="2400" b="1" i="1">
                <a:cs typeface="Calibri"/>
              </a:rPr>
              <a:t>Workflow 2</a:t>
            </a:r>
          </a:p>
        </p:txBody>
      </p:sp>
      <p:sp>
        <p:nvSpPr>
          <p:cNvPr id="5" name="Right Arrow 4"/>
          <p:cNvSpPr/>
          <p:nvPr/>
        </p:nvSpPr>
        <p:spPr>
          <a:xfrm>
            <a:off x="1856702" y="2748648"/>
            <a:ext cx="843228" cy="469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77EFCBF9-23BF-4942-B418-CE9CF8CD0863}"/>
              </a:ext>
            </a:extLst>
          </p:cNvPr>
          <p:cNvSpPr/>
          <p:nvPr/>
        </p:nvSpPr>
        <p:spPr>
          <a:xfrm>
            <a:off x="2778690" y="1134649"/>
            <a:ext cx="3068876" cy="1325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screenshot of a cell phone&#10;&#10;Description generated with very high confidence">
            <a:extLst>
              <a:ext uri="{FF2B5EF4-FFF2-40B4-BE49-F238E27FC236}">
                <a16:creationId xmlns="" xmlns:a16="http://schemas.microsoft.com/office/drawing/2014/main" id="{AB4D6F65-B7C5-481E-8A46-6956A1695867}"/>
              </a:ext>
            </a:extLst>
          </p:cNvPr>
          <p:cNvPicPr>
            <a:picLocks noChangeAspect="1"/>
          </p:cNvPicPr>
          <p:nvPr/>
        </p:nvPicPr>
        <p:blipFill>
          <a:blip r:embed="rId3"/>
          <a:stretch>
            <a:fillRect/>
          </a:stretch>
        </p:blipFill>
        <p:spPr>
          <a:xfrm>
            <a:off x="8486120" y="25053"/>
            <a:ext cx="3152910" cy="6828772"/>
          </a:xfrm>
          <a:prstGeom prst="rect">
            <a:avLst/>
          </a:prstGeom>
        </p:spPr>
      </p:pic>
      <p:sp>
        <p:nvSpPr>
          <p:cNvPr id="8" name="TextBox 7">
            <a:extLst>
              <a:ext uri="{FF2B5EF4-FFF2-40B4-BE49-F238E27FC236}">
                <a16:creationId xmlns="" xmlns:a16="http://schemas.microsoft.com/office/drawing/2014/main" id="{DEEFB3E5-182F-400D-B4EC-53CCEC44D644}"/>
              </a:ext>
            </a:extLst>
          </p:cNvPr>
          <p:cNvSpPr txBox="1"/>
          <p:nvPr/>
        </p:nvSpPr>
        <p:spPr>
          <a:xfrm>
            <a:off x="6020706" y="2807141"/>
            <a:ext cx="2392218" cy="2308324"/>
          </a:xfrm>
          <a:prstGeom prst="rect">
            <a:avLst/>
          </a:prstGeom>
          <a:noFill/>
        </p:spPr>
        <p:txBody>
          <a:bodyPr wrap="square" rtlCol="0" anchor="t">
            <a:spAutoFit/>
          </a:bodyPr>
          <a:lstStyle/>
          <a:p>
            <a:pPr algn="ctr"/>
            <a:r>
              <a:rPr lang="en-US" sz="2400"/>
              <a:t>Patient clicks on link</a:t>
            </a:r>
            <a:endParaRPr lang="en-US" sz="2400">
              <a:cs typeface="Calibri"/>
            </a:endParaRPr>
          </a:p>
          <a:p>
            <a:pPr algn="ctr"/>
            <a:r>
              <a:rPr lang="en-US" sz="2400">
                <a:cs typeface="Calibri"/>
              </a:rPr>
              <a:t>(If link  sent via email)</a:t>
            </a:r>
          </a:p>
          <a:p>
            <a:pPr algn="ctr"/>
            <a:endParaRPr lang="en-US" sz="2400">
              <a:cs typeface="Calibri"/>
            </a:endParaRPr>
          </a:p>
          <a:p>
            <a:pPr algn="ctr"/>
            <a:r>
              <a:rPr lang="en-US" sz="2400" b="1" i="1">
                <a:cs typeface="Calibri"/>
              </a:rPr>
              <a:t>Workflow 1</a:t>
            </a:r>
          </a:p>
        </p:txBody>
      </p:sp>
      <p:sp>
        <p:nvSpPr>
          <p:cNvPr id="10" name="Right Arrow 4">
            <a:extLst>
              <a:ext uri="{FF2B5EF4-FFF2-40B4-BE49-F238E27FC236}">
                <a16:creationId xmlns="" xmlns:a16="http://schemas.microsoft.com/office/drawing/2014/main" id="{03B3515C-9D51-4AF0-A3F0-8FDFAA4884B0}"/>
              </a:ext>
            </a:extLst>
          </p:cNvPr>
          <p:cNvSpPr/>
          <p:nvPr/>
        </p:nvSpPr>
        <p:spPr>
          <a:xfrm>
            <a:off x="7733497" y="2122346"/>
            <a:ext cx="843228" cy="469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355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ttachments.office.net/owa/Connor.Poland%40vcuhealth.org/service.svc/s/GetAttachmentThumbnail?id=AAMkAGUyMDZhYzI1LTIyN2QtNGFlYy1hNzJlLTJiMGRjYzcwOWY5MwBGAAAAAACkmKxotp03QZPtHA%2BFHhw4BwAtnPbeoEDvRI3965BV47c4AAAAAAEMAAAtnPbeoEDvRI3965BV47c4AAGfFwO%2FAAABEgAQALkvIfbN2y9AjCKuUy2xnFA%3D&amp;thumbnailType=2&amp;owa=outlook.office365.com&amp;scriptVer=2020030902.18&amp;X-OWA-CANARY=rjCA379ackCmAB8KCBYp-IAGXO15y9cYgCrz2vInee58oZyescpRkOW09hdv7JR_GY_jZS_RYbw.&amp;token=eyJhbGciOiJSUzI1NiIsImtpZCI6IjU2MzU4ODUyMzRCOTI1MkRERTAwNTc2NkQ5RDlGMjc2NTY1RjYzRTIiLCJ4NXQiOiJWaldJVWpTNUpTM2VBRmRtMmRueWRsWmZZLUkiLCJ0eXAiOiJKV1QifQ.eyJvcmlnaW4iOiJodHRwczovL291dGxvb2sub2ZmaWNlMzY1LmNvbSIsInZlciI6IkV4Y2hhbmdlLkNhbGxiYWNrLlYxIiwiYXBwY3R4c2VuZGVyIjoiT3dhRG93bmxvYWRAZDIxZjM4NjYtOGZjNi00NTI3LTg2MjItY2VmYTQ3ZmU5NjMyIiwiaXNzcmluZyI6IldXIiwiYXBwY3R4Ijoie1wibXNleGNocHJvdFwiOlwib3dhXCIsXCJwcmltYXJ5c2lkXCI6XCJTLTEtNS0yMS0xMTQ3MDE3NzE2LTM2NTg4MjIxMDYtMzAzMTQ4NzI3MS0yMDYwMDM4MVwiLFwicHVpZFwiOlwiMTE1MzgzNjI5Njg2MTE2Mjc3NVwiLFwib2lkXCI6XCIzYzhhNmZlZi01NGZjLTRiZTMtOGM5Yy1lZTc4NmRhMTliMTVcIixcInNjb3BlXCI6XCJPd2FEb3dubG9hZFwifSIsIm5iZiI6MTU4NDU2Mjg4MSwiZXhwIjoxNTg0NTYzNDgxLCJpc3MiOiIwMDAwMDAwMi0wMDAwLTBmZjEtY2UwMC0wMDAwMDAwMDAwMDBAZDIxZjM4NjYtOGZjNi00NTI3LTg2MjItY2VmYTQ3ZmU5NjMyIiwiYXVkIjoiMDAwMDAwMDItMDAwMC0wZmYxLWNlMDAtMDAwMDAwMDAwMDAwL2F0dGFjaG1lbnRzLm9mZmljZS5uZXRAZDIxZjM4NjYtOGZjNi00NTI3LTg2MjItY2VmYTQ3ZmU5NjMyIn0.oZ61zSHuDk3HFyoRwd1oOE6i-iKpkVDUwIAX3RPlJLTV7Y_CG51nzPlkLfd0kQI3AdnpwNXdQIZNQTt4pj3xS7LSiuOe2NgImFu-j1nhOtlbT1BOk1dvzVgaCFgwEp3TOww5wcfWl1dIcVqfip1u-vpDDpgdHXwBh__G7bVbMw0umnLcyXIuUI7kkJ6CoZmIt9u_G6XNNT8p1QOA8O6jmM0wtcWAcuZDoaJrE5ZZq_X3csNI7j_gH7NADl4B3iWa0ghVm4728kzHEgt9stv65As2C-2vifqCLvqV2CfWGhf7j5Og2j0l9rZ04htL0qabVADu6GzGNaY6bZj013Q-Lw&amp;animation=tr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3887" y="1026040"/>
            <a:ext cx="2404225" cy="5205949"/>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287549" y="2559042"/>
            <a:ext cx="3169921" cy="954107"/>
          </a:xfrm>
          <a:prstGeom prst="rect">
            <a:avLst/>
          </a:prstGeom>
        </p:spPr>
        <p:txBody>
          <a:bodyPr wrap="square" anchor="t">
            <a:spAutoFit/>
          </a:bodyPr>
          <a:lstStyle/>
          <a:p>
            <a:r>
              <a:rPr lang="en-US" sz="2800" dirty="0"/>
              <a:t>Download Zoom app from app store </a:t>
            </a:r>
            <a:endParaRPr lang="en-US" sz="2800" dirty="0">
              <a:cs typeface="Calibri"/>
            </a:endParaRPr>
          </a:p>
        </p:txBody>
      </p:sp>
    </p:spTree>
    <p:extLst>
      <p:ext uri="{BB962C8B-B14F-4D97-AF65-F5344CB8AC3E}">
        <p14:creationId xmlns:p14="http://schemas.microsoft.com/office/powerpoint/2010/main" val="3428200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ttachments.office.net/owa/Connor.Poland%40vcuhealth.org/service.svc/s/GetAttachmentThumbnail?id=AAMkAGUyMDZhYzI1LTIyN2QtNGFlYy1hNzJlLTJiMGRjYzcwOWY5MwBGAAAAAACkmKxotp03QZPtHA%2BFHhw4BwAtnPbeoEDvRI3965BV47c4AAAAAAEMAAAtnPbeoEDvRI3965BV47c4AAGfFwO%2FAAABEgAQALkvIfbN2y9AjCKuUy2xnFA%3D&amp;thumbnailType=2&amp;owa=outlook.office365.com&amp;scriptVer=2020030902.18&amp;X-OWA-CANARY=rjCA379ackCmAB8KCBYp-IAGXO15y9cYgCrz2vInee58oZyescpRkOW09hdv7JR_GY_jZS_RYbw.&amp;token=eyJhbGciOiJSUzI1NiIsImtpZCI6IjU2MzU4ODUyMzRCOTI1MkRERTAwNTc2NkQ5RDlGMjc2NTY1RjYzRTIiLCJ4NXQiOiJWaldJVWpTNUpTM2VBRmRtMmRueWRsWmZZLUkiLCJ0eXAiOiJKV1QifQ.eyJvcmlnaW4iOiJodHRwczovL291dGxvb2sub2ZmaWNlMzY1LmNvbSIsInZlciI6IkV4Y2hhbmdlLkNhbGxiYWNrLlYxIiwiYXBwY3R4c2VuZGVyIjoiT3dhRG93bmxvYWRAZDIxZjM4NjYtOGZjNi00NTI3LTg2MjItY2VmYTQ3ZmU5NjMyIiwiaXNzcmluZyI6IldXIiwiYXBwY3R4Ijoie1wibXNleGNocHJvdFwiOlwib3dhXCIsXCJwcmltYXJ5c2lkXCI6XCJTLTEtNS0yMS0xMTQ3MDE3NzE2LTM2NTg4MjIxMDYtMzAzMTQ4NzI3MS0yMDYwMDM4MVwiLFwicHVpZFwiOlwiMTE1MzgzNjI5Njg2MTE2Mjc3NVwiLFwib2lkXCI6XCIzYzhhNmZlZi01NGZjLTRiZTMtOGM5Yy1lZTc4NmRhMTliMTVcIixcInNjb3BlXCI6XCJPd2FEb3dubG9hZFwifSIsIm5iZiI6MTU4NDU2Mjg4MSwiZXhwIjoxNTg0NTYzNDgxLCJpc3MiOiIwMDAwMDAwMi0wMDAwLTBmZjEtY2UwMC0wMDAwMDAwMDAwMDBAZDIxZjM4NjYtOGZjNi00NTI3LTg2MjItY2VmYTQ3ZmU5NjMyIiwiYXVkIjoiMDAwMDAwMDItMDAwMC0wZmYxLWNlMDAtMDAwMDAwMDAwMDAwL2F0dGFjaG1lbnRzLm9mZmljZS5uZXRAZDIxZjM4NjYtOGZjNi00NTI3LTg2MjItY2VmYTQ3ZmU5NjMyIn0.oZ61zSHuDk3HFyoRwd1oOE6i-iKpkVDUwIAX3RPlJLTV7Y_CG51nzPlkLfd0kQI3AdnpwNXdQIZNQTt4pj3xS7LSiuOe2NgImFu-j1nhOtlbT1BOk1dvzVgaCFgwEp3TOww5wcfWl1dIcVqfip1u-vpDDpgdHXwBh__G7bVbMw0umnLcyXIuUI7kkJ6CoZmIt9u_G6XNNT8p1QOA8O6jmM0wtcWAcuZDoaJrE5ZZq_X3csNI7j_gH7NADl4B3iWa0ghVm4728kzHEgt9stv65As2C-2vifqCLvqV2CfWGhf7j5Og2j0l9rZ04htL0qabVADu6GzGNaY6bZj013Q-Lw&amp;animation=tr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3887" y="1026040"/>
            <a:ext cx="2404225" cy="5205949"/>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517243" y="2468148"/>
            <a:ext cx="3639121" cy="954107"/>
          </a:xfrm>
          <a:prstGeom prst="rect">
            <a:avLst/>
          </a:prstGeom>
        </p:spPr>
        <p:txBody>
          <a:bodyPr wrap="square" anchor="t">
            <a:spAutoFit/>
          </a:bodyPr>
          <a:lstStyle/>
          <a:p>
            <a:r>
              <a:rPr lang="en-US" sz="2800" dirty="0"/>
              <a:t>Patient enters 10 –digit zoom meeting ID </a:t>
            </a:r>
            <a:endParaRPr lang="en-US" sz="2800" dirty="0">
              <a:cs typeface="Calibri"/>
            </a:endParaRPr>
          </a:p>
        </p:txBody>
      </p:sp>
      <p:pic>
        <p:nvPicPr>
          <p:cNvPr id="6" name="Picture 5" descr="A screenshot of a cell phone&#10;&#10;Description automatically generated">
            <a:extLst>
              <a:ext uri="{FF2B5EF4-FFF2-40B4-BE49-F238E27FC236}">
                <a16:creationId xmlns="" xmlns:a16="http://schemas.microsoft.com/office/drawing/2014/main" id="{68A916D8-82BE-42CE-9EF8-EFD47233D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4835" y="777876"/>
            <a:ext cx="2578287" cy="5580062"/>
          </a:xfrm>
          <a:prstGeom prst="rect">
            <a:avLst/>
          </a:prstGeom>
        </p:spPr>
      </p:pic>
      <p:sp>
        <p:nvSpPr>
          <p:cNvPr id="3" name="Arrow: Right 2">
            <a:extLst>
              <a:ext uri="{FF2B5EF4-FFF2-40B4-BE49-F238E27FC236}">
                <a16:creationId xmlns="" xmlns:a16="http://schemas.microsoft.com/office/drawing/2014/main" id="{B1BFBB4C-B3A8-4A3A-9682-5762515CC780}"/>
              </a:ext>
            </a:extLst>
          </p:cNvPr>
          <p:cNvSpPr/>
          <p:nvPr/>
        </p:nvSpPr>
        <p:spPr>
          <a:xfrm>
            <a:off x="4368874" y="5035216"/>
            <a:ext cx="613610" cy="300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 xmlns:a16="http://schemas.microsoft.com/office/drawing/2014/main" id="{728D93BB-F60E-40B4-B4F2-822F9DC3AA90}"/>
              </a:ext>
            </a:extLst>
          </p:cNvPr>
          <p:cNvSpPr/>
          <p:nvPr/>
        </p:nvSpPr>
        <p:spPr>
          <a:xfrm rot="10800000">
            <a:off x="11091634" y="1264009"/>
            <a:ext cx="613610" cy="300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37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E73DD1BC-DD9D-4969-9CED-B660F706A15D}"/>
              </a:ext>
            </a:extLst>
          </p:cNvPr>
          <p:cNvPicPr>
            <a:picLocks noChangeAspect="1"/>
          </p:cNvPicPr>
          <p:nvPr/>
        </p:nvPicPr>
        <p:blipFill>
          <a:blip r:embed="rId2"/>
          <a:stretch>
            <a:fillRect/>
          </a:stretch>
        </p:blipFill>
        <p:spPr>
          <a:xfrm>
            <a:off x="4811635" y="196828"/>
            <a:ext cx="2979853" cy="6465993"/>
          </a:xfrm>
          <a:prstGeom prst="rect">
            <a:avLst/>
          </a:prstGeom>
        </p:spPr>
      </p:pic>
      <p:sp>
        <p:nvSpPr>
          <p:cNvPr id="4" name="TextBox 3">
            <a:extLst>
              <a:ext uri="{FF2B5EF4-FFF2-40B4-BE49-F238E27FC236}">
                <a16:creationId xmlns="" xmlns:a16="http://schemas.microsoft.com/office/drawing/2014/main" id="{7F7A72A6-04A5-47C4-8088-68BE5B7AB399}"/>
              </a:ext>
            </a:extLst>
          </p:cNvPr>
          <p:cNvSpPr txBox="1"/>
          <p:nvPr/>
        </p:nvSpPr>
        <p:spPr>
          <a:xfrm>
            <a:off x="1237989" y="1822537"/>
            <a:ext cx="32755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If patient doesn’t have zoom downloaded, they will get this screen, clicking ok will then prompt them to be taken to the app store to download the zoom app</a:t>
            </a:r>
            <a:endParaRPr lang="en-US" sz="2400">
              <a:cs typeface="Calibri"/>
            </a:endParaRPr>
          </a:p>
        </p:txBody>
      </p:sp>
    </p:spTree>
    <p:extLst>
      <p:ext uri="{BB962C8B-B14F-4D97-AF65-F5344CB8AC3E}">
        <p14:creationId xmlns:p14="http://schemas.microsoft.com/office/powerpoint/2010/main" val="2692298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https://attachments.office.net/owa/Connor.Poland%40vcuhealth.org/service.svc/s/GetAttachmentThumbnail?id=AAMkAGUyMDZhYzI1LTIyN2QtNGFlYy1hNzJlLTJiMGRjYzcwOWY5MwBGAAAAAACkmKxotp03QZPtHA%2BFHhw4BwAtnPbeoEDvRI3965BV47c4AAAAAAEMAAAtnPbeoEDvRI3965BV47c4AAGfFwO%2FAAABEgAQAEcqds4IZaBOjxHr%2FoIMCCw%3D&amp;thumbnailType=2&amp;owa=outlook.office365.com&amp;scriptVer=2020030902.18&amp;X-OWA-CANARY=rjCA379ackCmAB8KCBYp-IAGXO15y9cYgCrz2vInee58oZyescpRkOW09hdv7JR_GY_jZS_RYbw.&amp;token=eyJhbGciOiJSUzI1NiIsImtpZCI6IjU2MzU4ODUyMzRCOTI1MkRERTAwNTc2NkQ5RDlGMjc2NTY1RjYzRTIiLCJ4NXQiOiJWaldJVWpTNUpTM2VBRmRtMmRueWRsWmZZLUkiLCJ0eXAiOiJKV1QifQ.eyJvcmlnaW4iOiJodHRwczovL291dGxvb2sub2ZmaWNlMzY1LmNvbSIsInZlciI6IkV4Y2hhbmdlLkNhbGxiYWNrLlYxIiwiYXBwY3R4c2VuZGVyIjoiT3dhRG93bmxvYWRAZDIxZjM4NjYtOGZjNi00NTI3LTg2MjItY2VmYTQ3ZmU5NjMyIiwiaXNzcmluZyI6IldXIiwiYXBwY3R4Ijoie1wibXNleGNocHJvdFwiOlwib3dhXCIsXCJwcmltYXJ5c2lkXCI6XCJTLTEtNS0yMS0xMTQ3MDE3NzE2LTM2NTg4MjIxMDYtMzAzMTQ4NzI3MS0yMDYwMDM4MVwiLFwicHVpZFwiOlwiMTE1MzgzNjI5Njg2MTE2Mjc3NVwiLFwib2lkXCI6XCIzYzhhNmZlZi01NGZjLTRiZTMtOGM5Yy1lZTc4NmRhMTliMTVcIixcInNjb3BlXCI6XCJPd2FEb3dubG9hZFwifSIsIm5iZiI6MTU4NDU2Mjg4MSwiZXhwIjoxNTg0NTYzNDgxLCJpc3MiOiIwMDAwMDAwMi0wMDAwLTBmZjEtY2UwMC0wMDAwMDAwMDAwMDBAZDIxZjM4NjYtOGZjNi00NTI3LTg2MjItY2VmYTQ3ZmU5NjMyIiwiYXVkIjoiMDAwMDAwMDItMDAwMC0wZmYxLWNlMDAtMDAwMDAwMDAwMDAwL2F0dGFjaG1lbnRzLm9mZmljZS5uZXRAZDIxZjM4NjYtOGZjNi00NTI3LTg2MjItY2VmYTQ3ZmU5NjMyIn0.oZ61zSHuDk3HFyoRwd1oOE6i-iKpkVDUwIAX3RPlJLTV7Y_CG51nzPlkLfd0kQI3AdnpwNXdQIZNQTt4pj3xS7LSiuOe2NgImFu-j1nhOtlbT1BOk1dvzVgaCFgwEp3TOww5wcfWl1dIcVqfip1u-vpDDpgdHXwBh__G7bVbMw0umnLcyXIuUI7kkJ6CoZmIt9u_G6XNNT8p1QOA8O6jmM0wtcWAcuZDoaJrE5ZZq_X3csNI7j_gH7NADl4B3iWa0ghVm4728kzHEgt9stv65As2C-2vifqCLvqV2CfWGhf7j5Og2j0l9rZ04htL0qabVADu6GzGNaY6bZj013Q-Lw&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941" y="104691"/>
            <a:ext cx="3065045" cy="663624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118864" y="2682786"/>
            <a:ext cx="3205019" cy="1200329"/>
          </a:xfrm>
          <a:prstGeom prst="rect">
            <a:avLst/>
          </a:prstGeom>
          <a:noFill/>
        </p:spPr>
        <p:txBody>
          <a:bodyPr wrap="square" rtlCol="0" anchor="t">
            <a:spAutoFit/>
          </a:bodyPr>
          <a:lstStyle/>
          <a:p>
            <a:r>
              <a:rPr lang="en-US" sz="2400"/>
              <a:t>Download zoom from the app store / google play store</a:t>
            </a:r>
            <a:endParaRPr lang="en-US" sz="2400">
              <a:cs typeface="Calibri"/>
            </a:endParaRPr>
          </a:p>
        </p:txBody>
      </p:sp>
    </p:spTree>
    <p:extLst>
      <p:ext uri="{BB962C8B-B14F-4D97-AF65-F5344CB8AC3E}">
        <p14:creationId xmlns:p14="http://schemas.microsoft.com/office/powerpoint/2010/main" val="343110676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6BE0F6E-4DDD-4D2F-B86B-8A5DCC44DD76}"/>
              </a:ext>
            </a:extLst>
          </p:cNvPr>
          <p:cNvSpPr txBox="1"/>
          <p:nvPr/>
        </p:nvSpPr>
        <p:spPr>
          <a:xfrm>
            <a:off x="1217112" y="2793304"/>
            <a:ext cx="2743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Once they download the app they must go back to the message and click the link again to join the meeting</a:t>
            </a:r>
          </a:p>
        </p:txBody>
      </p:sp>
      <p:pic>
        <p:nvPicPr>
          <p:cNvPr id="4" name="Picture 3" descr="A close up of a screen of a cell phone&#10;&#10;Description generated with high confidence">
            <a:extLst>
              <a:ext uri="{FF2B5EF4-FFF2-40B4-BE49-F238E27FC236}">
                <a16:creationId xmlns="" xmlns:a16="http://schemas.microsoft.com/office/drawing/2014/main" id="{B26BF161-0781-4469-B49E-DE2B9AFFC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3883" y="67501"/>
            <a:ext cx="3073338" cy="6654800"/>
          </a:xfrm>
          <a:prstGeom prst="rect">
            <a:avLst/>
          </a:prstGeom>
        </p:spPr>
      </p:pic>
      <p:sp>
        <p:nvSpPr>
          <p:cNvPr id="6" name="Rectangle 5">
            <a:extLst>
              <a:ext uri="{FF2B5EF4-FFF2-40B4-BE49-F238E27FC236}">
                <a16:creationId xmlns="" xmlns:a16="http://schemas.microsoft.com/office/drawing/2014/main" id="{927180BD-3617-49F9-B706-F8821DC85C26}"/>
              </a:ext>
            </a:extLst>
          </p:cNvPr>
          <p:cNvSpPr/>
          <p:nvPr/>
        </p:nvSpPr>
        <p:spPr>
          <a:xfrm>
            <a:off x="4469703" y="1082457"/>
            <a:ext cx="3068876" cy="13256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797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80491" y="129309"/>
            <a:ext cx="3003346" cy="6504709"/>
          </a:xfrm>
          <a:prstGeom prst="rect">
            <a:avLst/>
          </a:prstGeom>
        </p:spPr>
      </p:pic>
      <p:sp>
        <p:nvSpPr>
          <p:cNvPr id="3" name="TextBox 2"/>
          <p:cNvSpPr txBox="1"/>
          <p:nvPr/>
        </p:nvSpPr>
        <p:spPr>
          <a:xfrm>
            <a:off x="785089" y="3104664"/>
            <a:ext cx="3205019" cy="830997"/>
          </a:xfrm>
          <a:prstGeom prst="rect">
            <a:avLst/>
          </a:prstGeom>
          <a:noFill/>
        </p:spPr>
        <p:txBody>
          <a:bodyPr wrap="square" rtlCol="0" anchor="t">
            <a:spAutoFit/>
          </a:bodyPr>
          <a:lstStyle/>
          <a:p>
            <a:pPr algn="ctr"/>
            <a:r>
              <a:rPr lang="en-US" sz="2400"/>
              <a:t>Patient does not need to create account</a:t>
            </a:r>
            <a:endParaRPr lang="en-US" sz="2400">
              <a:cs typeface="Calibri"/>
            </a:endParaRPr>
          </a:p>
        </p:txBody>
      </p:sp>
    </p:spTree>
    <p:extLst>
      <p:ext uri="{BB962C8B-B14F-4D97-AF65-F5344CB8AC3E}">
        <p14:creationId xmlns:p14="http://schemas.microsoft.com/office/powerpoint/2010/main" val="2057090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device&#10;&#10;Description generated with high confidence">
            <a:extLst>
              <a:ext uri="{FF2B5EF4-FFF2-40B4-BE49-F238E27FC236}">
                <a16:creationId xmlns="" xmlns:a16="http://schemas.microsoft.com/office/drawing/2014/main" id="{107DB0DA-F738-4A31-94E9-5939132E6B20}"/>
              </a:ext>
            </a:extLst>
          </p:cNvPr>
          <p:cNvPicPr>
            <a:picLocks noChangeAspect="1"/>
          </p:cNvPicPr>
          <p:nvPr/>
        </p:nvPicPr>
        <p:blipFill>
          <a:blip r:embed="rId2"/>
          <a:stretch>
            <a:fillRect/>
          </a:stretch>
        </p:blipFill>
        <p:spPr>
          <a:xfrm>
            <a:off x="4905764" y="432149"/>
            <a:ext cx="2766691" cy="5983265"/>
          </a:xfrm>
          <a:prstGeom prst="rect">
            <a:avLst/>
          </a:prstGeom>
        </p:spPr>
      </p:pic>
      <p:sp>
        <p:nvSpPr>
          <p:cNvPr id="5" name="Right Arrow 4">
            <a:extLst>
              <a:ext uri="{FF2B5EF4-FFF2-40B4-BE49-F238E27FC236}">
                <a16:creationId xmlns="" xmlns:a16="http://schemas.microsoft.com/office/drawing/2014/main" id="{70CCABC4-5302-4B41-89E3-BD0FB017CC08}"/>
              </a:ext>
            </a:extLst>
          </p:cNvPr>
          <p:cNvSpPr/>
          <p:nvPr/>
        </p:nvSpPr>
        <p:spPr>
          <a:xfrm rot="-60000">
            <a:off x="4455853" y="3009606"/>
            <a:ext cx="905858" cy="490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16930EE0-3A86-48EF-8A00-92B6D73A8F5D}"/>
              </a:ext>
            </a:extLst>
          </p:cNvPr>
          <p:cNvSpPr txBox="1"/>
          <p:nvPr/>
        </p:nvSpPr>
        <p:spPr>
          <a:xfrm>
            <a:off x="1244377" y="2760198"/>
            <a:ext cx="3205019" cy="1200329"/>
          </a:xfrm>
          <a:prstGeom prst="rect">
            <a:avLst/>
          </a:prstGeom>
          <a:noFill/>
        </p:spPr>
        <p:txBody>
          <a:bodyPr wrap="square" rtlCol="0" anchor="t">
            <a:spAutoFit/>
          </a:bodyPr>
          <a:lstStyle/>
          <a:p>
            <a:pPr algn="ctr"/>
            <a:r>
              <a:rPr lang="en-US" sz="2400"/>
              <a:t>Patient connects audio via "call using internet audio"</a:t>
            </a:r>
            <a:endParaRPr lang="en-US">
              <a:cs typeface="Calibri"/>
            </a:endParaRPr>
          </a:p>
        </p:txBody>
      </p:sp>
    </p:spTree>
    <p:extLst>
      <p:ext uri="{BB962C8B-B14F-4D97-AF65-F5344CB8AC3E}">
        <p14:creationId xmlns:p14="http://schemas.microsoft.com/office/powerpoint/2010/main" val="2974107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F1A5D92-0B3E-4DAC-978F-A0FE0A26C0AE}"/>
              </a:ext>
            </a:extLst>
          </p:cNvPr>
          <p:cNvSpPr txBox="1"/>
          <p:nvPr/>
        </p:nvSpPr>
        <p:spPr>
          <a:xfrm>
            <a:off x="768263" y="319414"/>
            <a:ext cx="783711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Note on documentation:</a:t>
            </a:r>
            <a:endParaRPr lang="en-US" sz="2400">
              <a:cs typeface="Calibri"/>
            </a:endParaRPr>
          </a:p>
          <a:p>
            <a:endParaRPr lang="en-US" sz="2400">
              <a:cs typeface="Calibri"/>
            </a:endParaRPr>
          </a:p>
          <a:p>
            <a:r>
              <a:rPr lang="en-US" sz="2400" b="1">
                <a:ea typeface="+mn-lt"/>
                <a:cs typeface="+mn-lt"/>
              </a:rPr>
              <a:t>Use normal clinic note AND .</a:t>
            </a:r>
            <a:r>
              <a:rPr lang="en-US" sz="2400" b="1" err="1">
                <a:ea typeface="+mn-lt"/>
                <a:cs typeface="+mn-lt"/>
              </a:rPr>
              <a:t>telemed</a:t>
            </a:r>
            <a:r>
              <a:rPr lang="en-US" sz="2400" b="1">
                <a:ea typeface="+mn-lt"/>
                <a:cs typeface="+mn-lt"/>
              </a:rPr>
              <a:t> COVID (dot phrase) during the COVID crisis.</a:t>
            </a:r>
            <a:endParaRPr lang="en-US" sz="2400">
              <a:ea typeface="+mn-lt"/>
              <a:cs typeface="+mn-lt"/>
            </a:endParaRPr>
          </a:p>
          <a:p>
            <a:endParaRPr lang="en-US" sz="2400" b="1">
              <a:ea typeface="+mn-lt"/>
              <a:cs typeface="+mn-lt"/>
            </a:endParaRPr>
          </a:p>
          <a:p>
            <a:r>
              <a:rPr lang="en-US" sz="2400" b="1">
                <a:cs typeface="Calibri"/>
              </a:rPr>
              <a:t>This will enable billing &amp; reconciliation efforts post-crisis</a:t>
            </a:r>
          </a:p>
          <a:p>
            <a:endParaRPr lang="en-US" sz="2400">
              <a:cs typeface="Calibri"/>
            </a:endParaRPr>
          </a:p>
        </p:txBody>
      </p:sp>
      <p:pic>
        <p:nvPicPr>
          <p:cNvPr id="3" name="Picture 3" descr="A screenshot of a social media post&#10;&#10;Description generated with very high confidence">
            <a:extLst>
              <a:ext uri="{FF2B5EF4-FFF2-40B4-BE49-F238E27FC236}">
                <a16:creationId xmlns="" xmlns:a16="http://schemas.microsoft.com/office/drawing/2014/main" id="{BAFEC185-242E-4BA1-BBDC-877196163BB6}"/>
              </a:ext>
            </a:extLst>
          </p:cNvPr>
          <p:cNvPicPr>
            <a:picLocks noChangeAspect="1"/>
          </p:cNvPicPr>
          <p:nvPr/>
        </p:nvPicPr>
        <p:blipFill>
          <a:blip r:embed="rId2"/>
          <a:stretch>
            <a:fillRect/>
          </a:stretch>
        </p:blipFill>
        <p:spPr>
          <a:xfrm>
            <a:off x="768263" y="2992494"/>
            <a:ext cx="6803720" cy="2731042"/>
          </a:xfrm>
          <a:prstGeom prst="rect">
            <a:avLst/>
          </a:prstGeom>
          <a:ln>
            <a:solidFill>
              <a:schemeClr val="tx1"/>
            </a:solidFill>
          </a:ln>
        </p:spPr>
      </p:pic>
    </p:spTree>
    <p:extLst>
      <p:ext uri="{BB962C8B-B14F-4D97-AF65-F5344CB8AC3E}">
        <p14:creationId xmlns:p14="http://schemas.microsoft.com/office/powerpoint/2010/main" val="322278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789354-359A-4391-90C7-F92BA02090B7}"/>
              </a:ext>
            </a:extLst>
          </p:cNvPr>
          <p:cNvSpPr>
            <a:spLocks noGrp="1"/>
          </p:cNvSpPr>
          <p:nvPr>
            <p:ph type="title"/>
          </p:nvPr>
        </p:nvSpPr>
        <p:spPr>
          <a:xfrm>
            <a:off x="700489" y="108065"/>
            <a:ext cx="11043138" cy="1345101"/>
          </a:xfrm>
        </p:spPr>
        <p:txBody>
          <a:bodyPr/>
          <a:lstStyle/>
          <a:p>
            <a:pPr algn="ctr"/>
            <a:r>
              <a:rPr lang="en-US" b="1" dirty="0">
                <a:cs typeface="Calibri Light"/>
              </a:rPr>
              <a:t>How to Schedule a Zoom Virtual/Video Visit (VV)</a:t>
            </a:r>
          </a:p>
        </p:txBody>
      </p:sp>
      <p:sp>
        <p:nvSpPr>
          <p:cNvPr id="5" name="Content Placeholder 4">
            <a:extLst>
              <a:ext uri="{FF2B5EF4-FFF2-40B4-BE49-F238E27FC236}">
                <a16:creationId xmlns="" xmlns:a16="http://schemas.microsoft.com/office/drawing/2014/main" id="{6DD7CD50-6015-4D7C-8E7C-889944A5BA06}"/>
              </a:ext>
            </a:extLst>
          </p:cNvPr>
          <p:cNvSpPr>
            <a:spLocks noGrp="1"/>
          </p:cNvSpPr>
          <p:nvPr>
            <p:ph idx="1"/>
          </p:nvPr>
        </p:nvSpPr>
        <p:spPr>
          <a:xfrm>
            <a:off x="490090" y="1453166"/>
            <a:ext cx="11253537" cy="4957011"/>
          </a:xfrm>
        </p:spPr>
        <p:txBody>
          <a:bodyPr>
            <a:noAutofit/>
          </a:bodyPr>
          <a:lstStyle/>
          <a:p>
            <a:pPr marL="0" indent="0">
              <a:buNone/>
            </a:pPr>
            <a:r>
              <a:rPr lang="en-US" sz="2400" dirty="0"/>
              <a:t>Local Clinic Process For Scheduling Telehealth Visits (3/23/20-3/27/20)</a:t>
            </a:r>
          </a:p>
          <a:p>
            <a:r>
              <a:rPr lang="en-US" sz="2400" b="1" dirty="0"/>
              <a:t>Step 1: </a:t>
            </a:r>
            <a:r>
              <a:rPr lang="en-US" sz="2400" dirty="0"/>
              <a:t>Providers to review patient list of scheduled patients identifying eligible virtual visit patients.</a:t>
            </a:r>
          </a:p>
          <a:p>
            <a:r>
              <a:rPr lang="en-US" sz="2400" b="1" dirty="0"/>
              <a:t>Step 2: </a:t>
            </a:r>
            <a:r>
              <a:rPr lang="en-US" sz="2400" dirty="0"/>
              <a:t>Provider will send list of patients to be seen virtually to local clinic PARs/clinical team member. (Include Practice Administrator)</a:t>
            </a:r>
          </a:p>
          <a:p>
            <a:r>
              <a:rPr lang="en-US" sz="2400" b="1" dirty="0"/>
              <a:t>Step 3: </a:t>
            </a:r>
            <a:r>
              <a:rPr lang="en-US" sz="2400" dirty="0"/>
              <a:t>Local clinic PARs to contact patient a minimum of 24 hours before appointment to discuss the need to convert visit to virtual appointment at the request of the provider.  For patients who agree, PAR’s convert in-person visit to telehealth appointment type. Local clinic PARs will request email, confirm insurance, confirm demographics, and instruct patient to download zoom app or VCU Health Anywhere.  (If app is unavailable, provider will conduct phone call with patient. If patient refuses video/phone visit, local clinic PAR to escalate to Provider for guidance).</a:t>
            </a:r>
          </a:p>
          <a:p>
            <a:endParaRPr lang="en-US" sz="2400" dirty="0"/>
          </a:p>
        </p:txBody>
      </p:sp>
    </p:spTree>
    <p:extLst>
      <p:ext uri="{BB962C8B-B14F-4D97-AF65-F5344CB8AC3E}">
        <p14:creationId xmlns:p14="http://schemas.microsoft.com/office/powerpoint/2010/main" val="384386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789354-359A-4391-90C7-F92BA02090B7}"/>
              </a:ext>
            </a:extLst>
          </p:cNvPr>
          <p:cNvSpPr>
            <a:spLocks noGrp="1"/>
          </p:cNvSpPr>
          <p:nvPr>
            <p:ph type="title"/>
          </p:nvPr>
        </p:nvSpPr>
        <p:spPr>
          <a:xfrm>
            <a:off x="700489" y="108065"/>
            <a:ext cx="11043138" cy="1345101"/>
          </a:xfrm>
        </p:spPr>
        <p:txBody>
          <a:bodyPr/>
          <a:lstStyle/>
          <a:p>
            <a:pPr algn="ctr"/>
            <a:r>
              <a:rPr lang="en-US" b="1">
                <a:cs typeface="Calibri Light"/>
              </a:rPr>
              <a:t>How to Schedule a Zoom Virtual/Video Visit (VV)</a:t>
            </a:r>
            <a:br>
              <a:rPr lang="en-US" b="1">
                <a:cs typeface="Calibri Light"/>
              </a:rPr>
            </a:br>
            <a:r>
              <a:rPr lang="en-US" b="1">
                <a:cs typeface="Calibri Light"/>
              </a:rPr>
              <a:t>Continued....</a:t>
            </a:r>
          </a:p>
        </p:txBody>
      </p:sp>
      <p:sp>
        <p:nvSpPr>
          <p:cNvPr id="3" name="Content Placeholder 2">
            <a:extLst>
              <a:ext uri="{FF2B5EF4-FFF2-40B4-BE49-F238E27FC236}">
                <a16:creationId xmlns="" xmlns:a16="http://schemas.microsoft.com/office/drawing/2014/main" id="{68E0E137-2C73-4273-9A6E-FA6B6D06DC1B}"/>
              </a:ext>
            </a:extLst>
          </p:cNvPr>
          <p:cNvSpPr>
            <a:spLocks noGrp="1"/>
          </p:cNvSpPr>
          <p:nvPr>
            <p:ph idx="1"/>
          </p:nvPr>
        </p:nvSpPr>
        <p:spPr>
          <a:xfrm>
            <a:off x="838200" y="1421674"/>
            <a:ext cx="10515600" cy="5326965"/>
          </a:xfrm>
        </p:spPr>
        <p:txBody>
          <a:bodyPr vert="horz" lIns="91440" tIns="45720" rIns="91440" bIns="45720" rtlCol="0" anchor="t">
            <a:noAutofit/>
          </a:bodyPr>
          <a:lstStyle/>
          <a:p>
            <a:r>
              <a:rPr lang="en-US" sz="2400" b="1" dirty="0">
                <a:ea typeface="+mn-lt"/>
                <a:cs typeface="+mn-lt"/>
              </a:rPr>
              <a:t>Step 4: </a:t>
            </a:r>
            <a:r>
              <a:rPr lang="en-US" sz="2400" dirty="0">
                <a:ea typeface="+mn-lt"/>
                <a:cs typeface="+mn-lt"/>
              </a:rPr>
              <a:t>Clinical team member to call patient 15-20 mins prior to visit to check-in; confirm Zoom or phone visit, ask for weight, BP, concerns, med refills etc. (Clinical team member ensures patient has been arrived in IDX).</a:t>
            </a:r>
          </a:p>
          <a:p>
            <a:r>
              <a:rPr lang="en-US" sz="2400" b="1" dirty="0">
                <a:ea typeface="+mn-lt"/>
                <a:cs typeface="+mn-lt"/>
              </a:rPr>
              <a:t>Step 5: </a:t>
            </a:r>
            <a:r>
              <a:rPr lang="en-US" sz="2400" dirty="0">
                <a:ea typeface="+mn-lt"/>
                <a:cs typeface="+mn-lt"/>
              </a:rPr>
              <a:t>(If needed) Provider will send ZOOM invite to patient either: </a:t>
            </a:r>
          </a:p>
          <a:p>
            <a:pPr lvl="1"/>
            <a:r>
              <a:rPr lang="en-US" sz="2000" dirty="0">
                <a:ea typeface="+mn-lt"/>
                <a:cs typeface="+mn-lt"/>
              </a:rPr>
              <a:t>Via  email or </a:t>
            </a:r>
          </a:p>
          <a:p>
            <a:pPr lvl="1"/>
            <a:r>
              <a:rPr lang="en-US" sz="2000" dirty="0">
                <a:ea typeface="+mn-lt"/>
                <a:cs typeface="+mn-lt"/>
              </a:rPr>
              <a:t>send meeting ID through clinical team while they are being checked in by the clinical team member.</a:t>
            </a:r>
            <a:endParaRPr lang="en-US" sz="2000">
              <a:cs typeface="Calibri"/>
            </a:endParaRPr>
          </a:p>
          <a:p>
            <a:r>
              <a:rPr lang="en-US" sz="2400" b="1" dirty="0">
                <a:ea typeface="+mn-lt"/>
                <a:cs typeface="+mn-lt"/>
              </a:rPr>
              <a:t>Step 6: </a:t>
            </a:r>
            <a:r>
              <a:rPr lang="en-US" sz="2400" dirty="0">
                <a:ea typeface="+mn-lt"/>
                <a:cs typeface="+mn-lt"/>
              </a:rPr>
              <a:t>Provider documents visit encounter under in-person encounter using .</a:t>
            </a:r>
            <a:r>
              <a:rPr lang="en-US" sz="2400" dirty="0" err="1">
                <a:ea typeface="+mn-lt"/>
                <a:cs typeface="+mn-lt"/>
              </a:rPr>
              <a:t>telemed_COVID</a:t>
            </a:r>
            <a:r>
              <a:rPr lang="en-US" sz="2400" dirty="0">
                <a:ea typeface="+mn-lt"/>
                <a:cs typeface="+mn-lt"/>
              </a:rPr>
              <a:t> dot phrase for zoom appointments or .</a:t>
            </a:r>
            <a:r>
              <a:rPr lang="en-US" sz="2400" dirty="0" err="1">
                <a:ea typeface="+mn-lt"/>
                <a:cs typeface="+mn-lt"/>
              </a:rPr>
              <a:t>telemed_phone</a:t>
            </a:r>
            <a:r>
              <a:rPr lang="en-US" sz="2400" dirty="0">
                <a:ea typeface="+mn-lt"/>
                <a:cs typeface="+mn-lt"/>
              </a:rPr>
              <a:t>-only for telephone appointments.</a:t>
            </a:r>
          </a:p>
          <a:p>
            <a:pPr marL="457200" lvl="1" indent="0">
              <a:buNone/>
            </a:pPr>
            <a:endParaRPr lang="en-US" sz="2800" dirty="0">
              <a:ea typeface="+mn-lt"/>
              <a:cs typeface="+mn-lt"/>
            </a:endParaRPr>
          </a:p>
          <a:p>
            <a:pPr lvl="3"/>
            <a:endParaRPr lang="en-US" dirty="0">
              <a:solidFill>
                <a:srgbClr val="000000"/>
              </a:solidFill>
              <a:ea typeface="+mn-lt"/>
              <a:cs typeface="+mn-lt"/>
            </a:endParaRPr>
          </a:p>
          <a:p>
            <a:pPr lvl="2"/>
            <a:endParaRPr lang="en-US" dirty="0">
              <a:solidFill>
                <a:srgbClr val="000000"/>
              </a:solidFill>
              <a:ea typeface="+mn-lt"/>
              <a:cs typeface="+mn-lt"/>
            </a:endParaRPr>
          </a:p>
          <a:p>
            <a:pPr lvl="2"/>
            <a:endParaRPr lang="en-US" dirty="0">
              <a:solidFill>
                <a:srgbClr val="000000"/>
              </a:solidFill>
              <a:ea typeface="+mn-lt"/>
              <a:cs typeface="+mn-lt"/>
            </a:endParaRPr>
          </a:p>
          <a:p>
            <a:pPr lvl="1"/>
            <a:endParaRPr lang="en-US" dirty="0">
              <a:solidFill>
                <a:srgbClr val="FF0000"/>
              </a:solidFill>
              <a:ea typeface="+mn-lt"/>
              <a:cs typeface="+mn-lt"/>
            </a:endParaRPr>
          </a:p>
          <a:p>
            <a:pPr lvl="1"/>
            <a:endParaRPr lang="en-US" dirty="0">
              <a:solidFill>
                <a:srgbClr val="000000"/>
              </a:solidFill>
              <a:ea typeface="+mn-lt"/>
              <a:cs typeface="+mn-lt"/>
            </a:endParaRPr>
          </a:p>
        </p:txBody>
      </p:sp>
    </p:spTree>
    <p:extLst>
      <p:ext uri="{BB962C8B-B14F-4D97-AF65-F5344CB8AC3E}">
        <p14:creationId xmlns:p14="http://schemas.microsoft.com/office/powerpoint/2010/main" val="120067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4671E5B2-A0CB-4B75-BBBC-3364719A6607}"/>
              </a:ext>
            </a:extLst>
          </p:cNvPr>
          <p:cNvSpPr txBox="1"/>
          <p:nvPr/>
        </p:nvSpPr>
        <p:spPr>
          <a:xfrm>
            <a:off x="117303" y="1873424"/>
            <a:ext cx="11957396" cy="1569660"/>
          </a:xfrm>
          <a:prstGeom prst="rect">
            <a:avLst/>
          </a:prstGeom>
          <a:noFill/>
        </p:spPr>
        <p:txBody>
          <a:bodyPr wrap="square" rtlCol="0" anchor="t">
            <a:spAutoFit/>
          </a:bodyPr>
          <a:lstStyle/>
          <a:p>
            <a:pPr algn="ctr"/>
            <a:r>
              <a:rPr lang="en-US" sz="4800" b="1"/>
              <a:t>Zoom on a Video-Enabled Laptop or Desktop</a:t>
            </a:r>
          </a:p>
          <a:p>
            <a:pPr algn="ctr"/>
            <a:endParaRPr lang="en-US" sz="4800" b="1"/>
          </a:p>
        </p:txBody>
      </p:sp>
      <p:sp>
        <p:nvSpPr>
          <p:cNvPr id="5" name="TextBox 4">
            <a:extLst>
              <a:ext uri="{FF2B5EF4-FFF2-40B4-BE49-F238E27FC236}">
                <a16:creationId xmlns="" xmlns:a16="http://schemas.microsoft.com/office/drawing/2014/main" id="{169FA6C8-F293-4F1C-BEA2-8D7D41E80D0F}"/>
              </a:ext>
            </a:extLst>
          </p:cNvPr>
          <p:cNvSpPr txBox="1"/>
          <p:nvPr/>
        </p:nvSpPr>
        <p:spPr>
          <a:xfrm>
            <a:off x="2928232" y="3856629"/>
            <a:ext cx="6329727" cy="646331"/>
          </a:xfrm>
          <a:prstGeom prst="rect">
            <a:avLst/>
          </a:prstGeom>
          <a:noFill/>
        </p:spPr>
        <p:txBody>
          <a:bodyPr wrap="square" rtlCol="0" anchor="t">
            <a:spAutoFit/>
          </a:bodyPr>
          <a:lstStyle/>
          <a:p>
            <a:pPr algn="ctr"/>
            <a:r>
              <a:rPr lang="en-US">
                <a:cs typeface="Calibri"/>
              </a:rPr>
              <a:t>Using this pathway restricts invitations to EMAIL ONLY</a:t>
            </a:r>
            <a:endParaRPr lang="en-US"/>
          </a:p>
          <a:p>
            <a:pPr algn="ctr"/>
            <a:r>
              <a:rPr lang="en-US">
                <a:cs typeface="Calibri"/>
              </a:rPr>
              <a:t> (The only way to invite patients is via their email address)</a:t>
            </a:r>
            <a:endParaRPr lang="en-US"/>
          </a:p>
        </p:txBody>
      </p:sp>
      <p:sp>
        <p:nvSpPr>
          <p:cNvPr id="9" name="TextBox 8">
            <a:extLst>
              <a:ext uri="{FF2B5EF4-FFF2-40B4-BE49-F238E27FC236}">
                <a16:creationId xmlns="" xmlns:a16="http://schemas.microsoft.com/office/drawing/2014/main" id="{AC0145B9-C415-4CDC-A1FD-57386D387160}"/>
              </a:ext>
            </a:extLst>
          </p:cNvPr>
          <p:cNvSpPr txBox="1"/>
          <p:nvPr/>
        </p:nvSpPr>
        <p:spPr>
          <a:xfrm>
            <a:off x="1906044" y="3127332"/>
            <a:ext cx="83799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0000"/>
                </a:solidFill>
              </a:rPr>
              <a:t>Use this pathway if you are planning to see patients using your VIDEO-ENABLED LAPTOP OR DESKTOP</a:t>
            </a:r>
            <a:endParaRPr lang="en-US" b="1">
              <a:solidFill>
                <a:srgbClr val="FF0000"/>
              </a:solidFill>
              <a:cs typeface="Calibri"/>
            </a:endParaRPr>
          </a:p>
        </p:txBody>
      </p:sp>
      <p:sp>
        <p:nvSpPr>
          <p:cNvPr id="2" name="Rectangle 1">
            <a:extLst>
              <a:ext uri="{FF2B5EF4-FFF2-40B4-BE49-F238E27FC236}">
                <a16:creationId xmlns="" xmlns:a16="http://schemas.microsoft.com/office/drawing/2014/main" id="{82E8CE0C-7C7C-4F7A-A064-D84BE60748C1}"/>
              </a:ext>
            </a:extLst>
          </p:cNvPr>
          <p:cNvSpPr/>
          <p:nvPr/>
        </p:nvSpPr>
        <p:spPr>
          <a:xfrm>
            <a:off x="4055490" y="2633028"/>
            <a:ext cx="4088299" cy="369332"/>
          </a:xfrm>
          <a:prstGeom prst="rect">
            <a:avLst/>
          </a:prstGeom>
        </p:spPr>
        <p:txBody>
          <a:bodyPr wrap="none">
            <a:spAutoFit/>
          </a:bodyPr>
          <a:lstStyle/>
          <a:p>
            <a:r>
              <a:rPr lang="en-US"/>
              <a:t>Preferred telehealth pathway 3/18 – 3/27</a:t>
            </a:r>
          </a:p>
        </p:txBody>
      </p:sp>
    </p:spTree>
    <p:extLst>
      <p:ext uri="{BB962C8B-B14F-4D97-AF65-F5344CB8AC3E}">
        <p14:creationId xmlns:p14="http://schemas.microsoft.com/office/powerpoint/2010/main" val="3054489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generated with very high confidence">
            <a:extLst>
              <a:ext uri="{FF2B5EF4-FFF2-40B4-BE49-F238E27FC236}">
                <a16:creationId xmlns="" xmlns:a16="http://schemas.microsoft.com/office/drawing/2014/main" id="{678A0F91-BF1D-45D1-8E2A-C6537DF188F9}"/>
              </a:ext>
            </a:extLst>
          </p:cNvPr>
          <p:cNvPicPr>
            <a:picLocks noChangeAspect="1"/>
          </p:cNvPicPr>
          <p:nvPr/>
        </p:nvPicPr>
        <p:blipFill>
          <a:blip r:embed="rId2"/>
          <a:stretch>
            <a:fillRect/>
          </a:stretch>
        </p:blipFill>
        <p:spPr>
          <a:xfrm>
            <a:off x="121085" y="79204"/>
            <a:ext cx="11908075" cy="6657842"/>
          </a:xfrm>
          <a:prstGeom prst="rect">
            <a:avLst/>
          </a:prstGeom>
        </p:spPr>
      </p:pic>
      <p:sp>
        <p:nvSpPr>
          <p:cNvPr id="4" name="Arrow: Left 3">
            <a:extLst>
              <a:ext uri="{FF2B5EF4-FFF2-40B4-BE49-F238E27FC236}">
                <a16:creationId xmlns="" xmlns:a16="http://schemas.microsoft.com/office/drawing/2014/main" id="{1D6BF2F2-940C-4276-BE18-CDEE8DC5CFBA}"/>
              </a:ext>
            </a:extLst>
          </p:cNvPr>
          <p:cNvSpPr/>
          <p:nvPr/>
        </p:nvSpPr>
        <p:spPr>
          <a:xfrm>
            <a:off x="2840631" y="2821342"/>
            <a:ext cx="1628383" cy="9394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DB2B9798-D4E2-4F6B-8D22-43A4DA7480C2}"/>
              </a:ext>
            </a:extLst>
          </p:cNvPr>
          <p:cNvSpPr txBox="1"/>
          <p:nvPr/>
        </p:nvSpPr>
        <p:spPr>
          <a:xfrm>
            <a:off x="4593653" y="2587436"/>
            <a:ext cx="2743199"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Open the zoom application from your VCUHS desktop</a:t>
            </a:r>
            <a:endParaRPr lang="en-US" b="1">
              <a:cs typeface="Calibri"/>
            </a:endParaRPr>
          </a:p>
        </p:txBody>
      </p:sp>
    </p:spTree>
    <p:extLst>
      <p:ext uri="{BB962C8B-B14F-4D97-AF65-F5344CB8AC3E}">
        <p14:creationId xmlns:p14="http://schemas.microsoft.com/office/powerpoint/2010/main" val="128051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A5481F5A-449C-4628-B3BA-4EFFDB7FE3A1}"/>
              </a:ext>
            </a:extLst>
          </p:cNvPr>
          <p:cNvPicPr>
            <a:picLocks noChangeAspect="1"/>
          </p:cNvPicPr>
          <p:nvPr/>
        </p:nvPicPr>
        <p:blipFill>
          <a:blip r:embed="rId2"/>
          <a:stretch>
            <a:fillRect/>
          </a:stretch>
        </p:blipFill>
        <p:spPr>
          <a:xfrm>
            <a:off x="80247" y="117293"/>
            <a:ext cx="11917231" cy="6655462"/>
          </a:xfrm>
          <a:prstGeom prst="rect">
            <a:avLst/>
          </a:prstGeom>
        </p:spPr>
      </p:pic>
      <p:sp>
        <p:nvSpPr>
          <p:cNvPr id="7" name="Arrow: Left 6">
            <a:extLst>
              <a:ext uri="{FF2B5EF4-FFF2-40B4-BE49-F238E27FC236}">
                <a16:creationId xmlns="" xmlns:a16="http://schemas.microsoft.com/office/drawing/2014/main" id="{CE7D5185-3B65-4666-BDFE-66709EA5FAE4}"/>
              </a:ext>
            </a:extLst>
          </p:cNvPr>
          <p:cNvSpPr/>
          <p:nvPr/>
        </p:nvSpPr>
        <p:spPr>
          <a:xfrm>
            <a:off x="7371975" y="2842218"/>
            <a:ext cx="981205" cy="4801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D85E25B4-1A92-4D95-8ADA-DAB1D57D3DF8}"/>
              </a:ext>
            </a:extLst>
          </p:cNvPr>
          <p:cNvSpPr txBox="1"/>
          <p:nvPr/>
        </p:nvSpPr>
        <p:spPr>
          <a:xfrm>
            <a:off x="8584015" y="2891175"/>
            <a:ext cx="274319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Click "Sign in with SSO"</a:t>
            </a:r>
            <a:endParaRPr lang="en-US" b="1">
              <a:cs typeface="Calibri"/>
            </a:endParaRPr>
          </a:p>
        </p:txBody>
      </p:sp>
    </p:spTree>
    <p:extLst>
      <p:ext uri="{BB962C8B-B14F-4D97-AF65-F5344CB8AC3E}">
        <p14:creationId xmlns:p14="http://schemas.microsoft.com/office/powerpoint/2010/main" val="175349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 xmlns:a16="http://schemas.microsoft.com/office/drawing/2014/main" id="{3D6103CA-B3A5-4F74-8CBB-FCB96BB4D814}"/>
              </a:ext>
            </a:extLst>
          </p:cNvPr>
          <p:cNvPicPr>
            <a:picLocks noChangeAspect="1"/>
          </p:cNvPicPr>
          <p:nvPr/>
        </p:nvPicPr>
        <p:blipFill>
          <a:blip r:embed="rId2"/>
          <a:stretch>
            <a:fillRect/>
          </a:stretch>
        </p:blipFill>
        <p:spPr>
          <a:xfrm>
            <a:off x="152400" y="-4305"/>
            <a:ext cx="11438348" cy="6428199"/>
          </a:xfrm>
          <a:prstGeom prst="rect">
            <a:avLst/>
          </a:prstGeom>
        </p:spPr>
      </p:pic>
      <p:sp>
        <p:nvSpPr>
          <p:cNvPr id="5" name="TextBox 4">
            <a:extLst>
              <a:ext uri="{FF2B5EF4-FFF2-40B4-BE49-F238E27FC236}">
                <a16:creationId xmlns="" xmlns:a16="http://schemas.microsoft.com/office/drawing/2014/main" id="{16AC17F3-D4A2-458A-BA16-B599C859BD3F}"/>
              </a:ext>
            </a:extLst>
          </p:cNvPr>
          <p:cNvSpPr txBox="1"/>
          <p:nvPr/>
        </p:nvSpPr>
        <p:spPr>
          <a:xfrm>
            <a:off x="7696069" y="2403824"/>
            <a:ext cx="2743199"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If not already completed enter "</a:t>
            </a:r>
            <a:r>
              <a:rPr lang="en-US" b="1" err="1">
                <a:cs typeface="Calibri"/>
              </a:rPr>
              <a:t>vcuhealth</a:t>
            </a:r>
            <a:r>
              <a:rPr lang="en-US" b="1">
                <a:cs typeface="Calibri"/>
              </a:rPr>
              <a:t>" in the box</a:t>
            </a:r>
            <a:endParaRPr lang="en-US"/>
          </a:p>
        </p:txBody>
      </p:sp>
    </p:spTree>
    <p:extLst>
      <p:ext uri="{BB962C8B-B14F-4D97-AF65-F5344CB8AC3E}">
        <p14:creationId xmlns:p14="http://schemas.microsoft.com/office/powerpoint/2010/main" val="3274046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edfa6d6-2850-42da-8978-1dade57f83b7">
      <UserInfo>
        <DisplayName>Vladimir Lavrentyev</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795743981BEB40BC997E3F8576DCA4" ma:contentTypeVersion="11" ma:contentTypeDescription="Create a new document." ma:contentTypeScope="" ma:versionID="8e4d4912fb345938f5c36fc721f56201">
  <xsd:schema xmlns:xsd="http://www.w3.org/2001/XMLSchema" xmlns:xs="http://www.w3.org/2001/XMLSchema" xmlns:p="http://schemas.microsoft.com/office/2006/metadata/properties" xmlns:ns2="64572150-eb79-49fd-8e45-bb785b08c3c3" xmlns:ns3="1edfa6d6-2850-42da-8978-1dade57f83b7" targetNamespace="http://schemas.microsoft.com/office/2006/metadata/properties" ma:root="true" ma:fieldsID="f7e09d8f7999b96d6e7b9b3ab775c4e1" ns2:_="" ns3:_="">
    <xsd:import namespace="64572150-eb79-49fd-8e45-bb785b08c3c3"/>
    <xsd:import namespace="1edfa6d6-2850-42da-8978-1dade57f83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72150-eb79-49fd-8e45-bb785b08c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dfa6d6-2850-42da-8978-1dade57f83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63FBC7-EC2C-45A1-BC9D-33302759DD5A}">
  <ds:schemaRefs>
    <ds:schemaRef ds:uri="http://www.w3.org/XML/1998/namespace"/>
    <ds:schemaRef ds:uri="http://purl.org/dc/dcmitype/"/>
    <ds:schemaRef ds:uri="http://schemas.microsoft.com/office/2006/documentManagement/types"/>
    <ds:schemaRef ds:uri="http://schemas.microsoft.com/office/infopath/2007/PartnerControls"/>
    <ds:schemaRef ds:uri="http://purl.org/dc/elements/1.1/"/>
    <ds:schemaRef ds:uri="64572150-eb79-49fd-8e45-bb785b08c3c3"/>
    <ds:schemaRef ds:uri="http://purl.org/dc/terms/"/>
    <ds:schemaRef ds:uri="http://schemas.openxmlformats.org/package/2006/metadata/core-properties"/>
    <ds:schemaRef ds:uri="1edfa6d6-2850-42da-8978-1dade57f83b7"/>
    <ds:schemaRef ds:uri="http://schemas.microsoft.com/office/2006/metadata/properties"/>
  </ds:schemaRefs>
</ds:datastoreItem>
</file>

<file path=customXml/itemProps2.xml><?xml version="1.0" encoding="utf-8"?>
<ds:datastoreItem xmlns:ds="http://schemas.openxmlformats.org/officeDocument/2006/customXml" ds:itemID="{90CC54AB-C62B-483A-A66B-C2D125B2FB7A}">
  <ds:schemaRefs>
    <ds:schemaRef ds:uri="http://schemas.microsoft.com/sharepoint/v3/contenttype/forms"/>
  </ds:schemaRefs>
</ds:datastoreItem>
</file>

<file path=customXml/itemProps3.xml><?xml version="1.0" encoding="utf-8"?>
<ds:datastoreItem xmlns:ds="http://schemas.openxmlformats.org/officeDocument/2006/customXml" ds:itemID="{3BACF316-3418-42D9-87EE-362C059475BA}">
  <ds:schemaRefs>
    <ds:schemaRef ds:uri="1edfa6d6-2850-42da-8978-1dade57f83b7"/>
    <ds:schemaRef ds:uri="64572150-eb79-49fd-8e45-bb785b08c3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155</TotalTime>
  <Words>1208</Words>
  <Application>Microsoft Office PowerPoint</Application>
  <PresentationFormat>Widescreen</PresentationFormat>
  <Paragraphs>127</Paragraphs>
  <Slides>38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COVID-19 Zoom Job Aid Updated as of 4/1</vt:lpstr>
      <vt:lpstr>PowerPoint Presentation</vt:lpstr>
      <vt:lpstr>Zoom vs. VCU Health Anywhere</vt:lpstr>
      <vt:lpstr>How to Schedule a Zoom Virtual/Video Visit (VV)</vt:lpstr>
      <vt:lpstr>How to Schedule a Zoom Virtual/Video Visit (VV)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VCUHS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Zoom Job Aide</dc:title>
  <dc:creator>Christi Hughes</dc:creator>
  <cp:lastModifiedBy>Karol Wilson</cp:lastModifiedBy>
  <cp:revision>28</cp:revision>
  <dcterms:created xsi:type="dcterms:W3CDTF">2020-03-18T12:31:06Z</dcterms:created>
  <dcterms:modified xsi:type="dcterms:W3CDTF">2020-04-07T14:27:07Z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0x0101009D795743981BEB40BC997E3F8576DCA4</vt:lpwstr>
  </property>
</Properties>
</file>